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75" r:id="rId4"/>
  </p:sldMasterIdLst>
  <p:sldIdLst>
    <p:sldId id="256" r:id="rId5"/>
    <p:sldId id="257" r:id="rId6"/>
    <p:sldId id="272" r:id="rId7"/>
    <p:sldId id="263" r:id="rId8"/>
    <p:sldId id="260" r:id="rId9"/>
    <p:sldId id="261" r:id="rId10"/>
    <p:sldId id="280" r:id="rId11"/>
    <p:sldId id="265" r:id="rId12"/>
    <p:sldId id="273" r:id="rId13"/>
    <p:sldId id="275" r:id="rId14"/>
    <p:sldId id="276" r:id="rId15"/>
    <p:sldId id="277" r:id="rId16"/>
    <p:sldId id="274" r:id="rId17"/>
    <p:sldId id="268" r:id="rId18"/>
    <p:sldId id="269" r:id="rId19"/>
    <p:sldId id="270" r:id="rId20"/>
    <p:sldId id="266" r:id="rId21"/>
    <p:sldId id="278"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A40AAE-EB74-470A-88D7-9825EFFA060F}" v="394" dt="2023-09-10T20:22:54.261"/>
    <p1510:client id="{13F764E3-1E12-48D8-8126-48409A46B23F}" v="3" dt="2023-09-10T18:52:31.332"/>
    <p1510:client id="{359155AC-7711-42B5-A3E0-DB2529A7B29B}" v="181" dt="2023-09-10T19:09:24.865"/>
    <p1510:client id="{5224B26A-1561-4AA0-99D0-4673DAB4471F}" v="1034" dt="2023-09-10T22:18:26.7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50" d="100"/>
          <a:sy n="50" d="100"/>
        </p:scale>
        <p:origin x="564" y="4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23C4E3-5CAF-4F72-8AA7-DB90CD49E7AA}" type="doc">
      <dgm:prSet loTypeId="urn:microsoft.com/office/officeart/2018/5/layout/IconCircleLabelList" loCatId="icon" qsTypeId="urn:microsoft.com/office/officeart/2005/8/quickstyle/simple1" qsCatId="simple" csTypeId="urn:microsoft.com/office/officeart/2018/5/colors/Iconchunking_neutralicon_colorful2" csCatId="colorful" phldr="1"/>
      <dgm:spPr/>
      <dgm:t>
        <a:bodyPr/>
        <a:lstStyle/>
        <a:p>
          <a:endParaRPr lang="en-US"/>
        </a:p>
      </dgm:t>
    </dgm:pt>
    <dgm:pt modelId="{337395E8-504C-4831-B3ED-D50D9F7004FC}">
      <dgm:prSet/>
      <dgm:spPr/>
      <dgm:t>
        <a:bodyPr/>
        <a:lstStyle/>
        <a:p>
          <a:pPr>
            <a:defRPr cap="all"/>
          </a:pPr>
          <a:r>
            <a:rPr lang="en-US">
              <a:latin typeface="Arial" panose="020B0604020202020204" pitchFamily="34" charset="0"/>
              <a:cs typeface="Arial" panose="020B0604020202020204" pitchFamily="34" charset="0"/>
            </a:rPr>
            <a:t>Class diagram (draw.io)</a:t>
          </a:r>
        </a:p>
      </dgm:t>
    </dgm:pt>
    <dgm:pt modelId="{6C114A61-20C0-4701-90F8-BFBD57946E1B}" type="parTrans" cxnId="{C5B72C95-9C83-4FF9-A791-213F9B7C64C1}">
      <dgm:prSet/>
      <dgm:spPr/>
      <dgm:t>
        <a:bodyPr/>
        <a:lstStyle/>
        <a:p>
          <a:endParaRPr lang="en-US"/>
        </a:p>
      </dgm:t>
    </dgm:pt>
    <dgm:pt modelId="{4D03F3BE-7AB7-44E7-85BD-0089965FFF71}" type="sibTrans" cxnId="{C5B72C95-9C83-4FF9-A791-213F9B7C64C1}">
      <dgm:prSet/>
      <dgm:spPr/>
      <dgm:t>
        <a:bodyPr/>
        <a:lstStyle/>
        <a:p>
          <a:endParaRPr lang="en-US"/>
        </a:p>
      </dgm:t>
    </dgm:pt>
    <dgm:pt modelId="{56A37DEB-C493-454B-BDFA-4CEA48592943}">
      <dgm:prSet/>
      <dgm:spPr/>
      <dgm:t>
        <a:bodyPr/>
        <a:lstStyle/>
        <a:p>
          <a:pPr>
            <a:defRPr cap="all"/>
          </a:pPr>
          <a:r>
            <a:rPr lang="en-US">
              <a:latin typeface="Arial" panose="020B0604020202020204" pitchFamily="34" charset="0"/>
              <a:cs typeface="Arial" panose="020B0604020202020204" pitchFamily="34" charset="0"/>
            </a:rPr>
            <a:t>UI/UX Design (Figma)</a:t>
          </a:r>
        </a:p>
      </dgm:t>
    </dgm:pt>
    <dgm:pt modelId="{5CF3E218-7D21-402E-82C8-E60E8DC5646F}" type="parTrans" cxnId="{88E81DB1-30AC-437A-BE92-8456EBC85E32}">
      <dgm:prSet/>
      <dgm:spPr/>
      <dgm:t>
        <a:bodyPr/>
        <a:lstStyle/>
        <a:p>
          <a:endParaRPr lang="en-US"/>
        </a:p>
      </dgm:t>
    </dgm:pt>
    <dgm:pt modelId="{1B44F111-A947-48A1-994E-8A1640D0D53A}" type="sibTrans" cxnId="{88E81DB1-30AC-437A-BE92-8456EBC85E32}">
      <dgm:prSet/>
      <dgm:spPr/>
      <dgm:t>
        <a:bodyPr/>
        <a:lstStyle/>
        <a:p>
          <a:endParaRPr lang="en-US"/>
        </a:p>
      </dgm:t>
    </dgm:pt>
    <dgm:pt modelId="{AE2F4E04-7B7A-4600-9414-F91371F9F3B9}">
      <dgm:prSet/>
      <dgm:spPr/>
      <dgm:t>
        <a:bodyPr/>
        <a:lstStyle/>
        <a:p>
          <a:pPr>
            <a:defRPr cap="all"/>
          </a:pPr>
          <a:r>
            <a:rPr lang="en-US">
              <a:latin typeface="Arial" panose="020B0604020202020204" pitchFamily="34" charset="0"/>
              <a:cs typeface="Arial" panose="020B0604020202020204" pitchFamily="34" charset="0"/>
            </a:rPr>
            <a:t>Database</a:t>
          </a:r>
        </a:p>
        <a:p>
          <a:pPr>
            <a:defRPr cap="all"/>
          </a:pPr>
          <a:r>
            <a:rPr lang="en-US">
              <a:latin typeface="Arial" panose="020B0604020202020204" pitchFamily="34" charset="0"/>
              <a:cs typeface="Arial" panose="020B0604020202020204" pitchFamily="34" charset="0"/>
            </a:rPr>
            <a:t>(MSSQL SERVER)</a:t>
          </a:r>
        </a:p>
      </dgm:t>
    </dgm:pt>
    <dgm:pt modelId="{52060EAD-3692-4C46-B253-CDDECA38D458}" type="parTrans" cxnId="{503448D1-95E2-4382-BDBA-D3D88A757FFB}">
      <dgm:prSet/>
      <dgm:spPr/>
      <dgm:t>
        <a:bodyPr/>
        <a:lstStyle/>
        <a:p>
          <a:endParaRPr lang="en-US"/>
        </a:p>
      </dgm:t>
    </dgm:pt>
    <dgm:pt modelId="{3F48E027-5474-424E-AF04-A81F06BAA42B}" type="sibTrans" cxnId="{503448D1-95E2-4382-BDBA-D3D88A757FFB}">
      <dgm:prSet/>
      <dgm:spPr/>
      <dgm:t>
        <a:bodyPr/>
        <a:lstStyle/>
        <a:p>
          <a:endParaRPr lang="en-US"/>
        </a:p>
      </dgm:t>
    </dgm:pt>
    <dgm:pt modelId="{BA3DFAF3-E719-4D4C-958D-74D9CD9BC1FF}">
      <dgm:prSet/>
      <dgm:spPr/>
      <dgm:t>
        <a:bodyPr/>
        <a:lstStyle/>
        <a:p>
          <a:pPr>
            <a:defRPr cap="all"/>
          </a:pPr>
          <a:r>
            <a:rPr lang="en-US">
              <a:latin typeface="Arial" panose="020B0604020202020204" pitchFamily="34" charset="0"/>
              <a:cs typeface="Arial" panose="020B0604020202020204" pitchFamily="34" charset="0"/>
            </a:rPr>
            <a:t>Backend (Java Spring boot)</a:t>
          </a:r>
        </a:p>
      </dgm:t>
    </dgm:pt>
    <dgm:pt modelId="{ED59A90D-D6E8-4BD5-B799-7804556CFA4C}" type="parTrans" cxnId="{D01E19A0-A384-449A-B1C3-3B78981449F4}">
      <dgm:prSet/>
      <dgm:spPr/>
      <dgm:t>
        <a:bodyPr/>
        <a:lstStyle/>
        <a:p>
          <a:endParaRPr lang="en-US"/>
        </a:p>
      </dgm:t>
    </dgm:pt>
    <dgm:pt modelId="{17E5C1DE-D1B7-49FF-914F-4D7AC50B9ED8}" type="sibTrans" cxnId="{D01E19A0-A384-449A-B1C3-3B78981449F4}">
      <dgm:prSet/>
      <dgm:spPr/>
      <dgm:t>
        <a:bodyPr/>
        <a:lstStyle/>
        <a:p>
          <a:endParaRPr lang="en-US"/>
        </a:p>
      </dgm:t>
    </dgm:pt>
    <dgm:pt modelId="{F7EFD6B4-AAB5-4D30-9F37-C16EF29F2C94}">
      <dgm:prSet/>
      <dgm:spPr/>
      <dgm:t>
        <a:bodyPr/>
        <a:lstStyle/>
        <a:p>
          <a:pPr>
            <a:defRPr cap="all"/>
          </a:pPr>
          <a:r>
            <a:rPr lang="en-US">
              <a:latin typeface="Arial" panose="020B0604020202020204" pitchFamily="34" charset="0"/>
              <a:cs typeface="Arial" panose="020B0604020202020204" pitchFamily="34" charset="0"/>
            </a:rPr>
            <a:t>Frontend (React.js)</a:t>
          </a:r>
        </a:p>
      </dgm:t>
    </dgm:pt>
    <dgm:pt modelId="{9EBAF56A-F701-4169-AE23-26DA037756D0}" type="parTrans" cxnId="{9D95782C-394D-42EE-B1A4-928F449FB91A}">
      <dgm:prSet/>
      <dgm:spPr/>
      <dgm:t>
        <a:bodyPr/>
        <a:lstStyle/>
        <a:p>
          <a:endParaRPr lang="en-US"/>
        </a:p>
      </dgm:t>
    </dgm:pt>
    <dgm:pt modelId="{FCC58691-ABB9-4268-A42F-8C8028A72AE1}" type="sibTrans" cxnId="{9D95782C-394D-42EE-B1A4-928F449FB91A}">
      <dgm:prSet/>
      <dgm:spPr/>
      <dgm:t>
        <a:bodyPr/>
        <a:lstStyle/>
        <a:p>
          <a:endParaRPr lang="en-US"/>
        </a:p>
      </dgm:t>
    </dgm:pt>
    <dgm:pt modelId="{F08750E0-986F-4154-A91C-FC7097A5586B}" type="pres">
      <dgm:prSet presAssocID="{BD23C4E3-5CAF-4F72-8AA7-DB90CD49E7AA}" presName="root" presStyleCnt="0">
        <dgm:presLayoutVars>
          <dgm:dir/>
          <dgm:resizeHandles val="exact"/>
        </dgm:presLayoutVars>
      </dgm:prSet>
      <dgm:spPr/>
    </dgm:pt>
    <dgm:pt modelId="{502FC6CA-48FD-46C9-8E1B-B978D9938AA8}" type="pres">
      <dgm:prSet presAssocID="{337395E8-504C-4831-B3ED-D50D9F7004FC}" presName="compNode" presStyleCnt="0"/>
      <dgm:spPr/>
    </dgm:pt>
    <dgm:pt modelId="{24437681-8C66-49FE-BDDD-AF150CF1F1AB}" type="pres">
      <dgm:prSet presAssocID="{337395E8-504C-4831-B3ED-D50D9F7004FC}" presName="iconBgRect" presStyleLbl="bgShp" presStyleIdx="0" presStyleCnt="5" custLinFactNeighborX="-1842"/>
      <dgm:spPr/>
    </dgm:pt>
    <dgm:pt modelId="{74DC6C4F-60DB-4752-9AA6-FF59A832CD35}" type="pres">
      <dgm:prSet presAssocID="{337395E8-504C-4831-B3ED-D50D9F7004F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9E78A25D-C76A-433F-881C-05124C810977}" type="pres">
      <dgm:prSet presAssocID="{337395E8-504C-4831-B3ED-D50D9F7004FC}" presName="spaceRect" presStyleCnt="0"/>
      <dgm:spPr/>
    </dgm:pt>
    <dgm:pt modelId="{F150D563-32D9-4F2D-B8CC-AF0B0777783C}" type="pres">
      <dgm:prSet presAssocID="{337395E8-504C-4831-B3ED-D50D9F7004FC}" presName="textRect" presStyleLbl="revTx" presStyleIdx="0" presStyleCnt="5">
        <dgm:presLayoutVars>
          <dgm:chMax val="1"/>
          <dgm:chPref val="1"/>
        </dgm:presLayoutVars>
      </dgm:prSet>
      <dgm:spPr/>
    </dgm:pt>
    <dgm:pt modelId="{02339AC0-F626-4442-A1C5-03839E72BAE2}" type="pres">
      <dgm:prSet presAssocID="{4D03F3BE-7AB7-44E7-85BD-0089965FFF71}" presName="sibTrans" presStyleCnt="0"/>
      <dgm:spPr/>
    </dgm:pt>
    <dgm:pt modelId="{AC2DE22C-081A-4418-85E9-6A625AB605E5}" type="pres">
      <dgm:prSet presAssocID="{56A37DEB-C493-454B-BDFA-4CEA48592943}" presName="compNode" presStyleCnt="0"/>
      <dgm:spPr/>
    </dgm:pt>
    <dgm:pt modelId="{97C39243-16E3-475B-82E8-604BFF0182BC}" type="pres">
      <dgm:prSet presAssocID="{56A37DEB-C493-454B-BDFA-4CEA48592943}" presName="iconBgRect" presStyleLbl="bgShp" presStyleIdx="1" presStyleCnt="5"/>
      <dgm:spPr/>
    </dgm:pt>
    <dgm:pt modelId="{57298982-0A06-4533-84F7-1716C8DDB1E5}" type="pres">
      <dgm:prSet presAssocID="{56A37DEB-C493-454B-BDFA-4CEA4859294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8931F059-5A41-4B9A-AB01-9FE9368553F8}" type="pres">
      <dgm:prSet presAssocID="{56A37DEB-C493-454B-BDFA-4CEA48592943}" presName="spaceRect" presStyleCnt="0"/>
      <dgm:spPr/>
    </dgm:pt>
    <dgm:pt modelId="{C3FC5CDE-5B15-45F7-B675-F373F91DB5CD}" type="pres">
      <dgm:prSet presAssocID="{56A37DEB-C493-454B-BDFA-4CEA48592943}" presName="textRect" presStyleLbl="revTx" presStyleIdx="1" presStyleCnt="5">
        <dgm:presLayoutVars>
          <dgm:chMax val="1"/>
          <dgm:chPref val="1"/>
        </dgm:presLayoutVars>
      </dgm:prSet>
      <dgm:spPr/>
    </dgm:pt>
    <dgm:pt modelId="{C94481A3-BFB8-4675-8D1D-418292A3A01E}" type="pres">
      <dgm:prSet presAssocID="{1B44F111-A947-48A1-994E-8A1640D0D53A}" presName="sibTrans" presStyleCnt="0"/>
      <dgm:spPr/>
    </dgm:pt>
    <dgm:pt modelId="{1FD279B9-A40C-4846-9AEE-D4291F1667C3}" type="pres">
      <dgm:prSet presAssocID="{AE2F4E04-7B7A-4600-9414-F91371F9F3B9}" presName="compNode" presStyleCnt="0"/>
      <dgm:spPr/>
    </dgm:pt>
    <dgm:pt modelId="{F79C329F-0172-4253-BF0E-5A158E54678D}" type="pres">
      <dgm:prSet presAssocID="{AE2F4E04-7B7A-4600-9414-F91371F9F3B9}" presName="iconBgRect" presStyleLbl="bgShp" presStyleIdx="2" presStyleCnt="5"/>
      <dgm:spPr/>
    </dgm:pt>
    <dgm:pt modelId="{100AB389-6C42-4845-9EF3-5B0D788D7F1F}" type="pres">
      <dgm:prSet presAssocID="{AE2F4E04-7B7A-4600-9414-F91371F9F3B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00A8FA6D-32CB-49FF-B7FC-049F500673D0}" type="pres">
      <dgm:prSet presAssocID="{AE2F4E04-7B7A-4600-9414-F91371F9F3B9}" presName="spaceRect" presStyleCnt="0"/>
      <dgm:spPr/>
    </dgm:pt>
    <dgm:pt modelId="{2F2CF3FA-758B-4555-BA7B-E1F882B6671D}" type="pres">
      <dgm:prSet presAssocID="{AE2F4E04-7B7A-4600-9414-F91371F9F3B9}" presName="textRect" presStyleLbl="revTx" presStyleIdx="2" presStyleCnt="5">
        <dgm:presLayoutVars>
          <dgm:chMax val="1"/>
          <dgm:chPref val="1"/>
        </dgm:presLayoutVars>
      </dgm:prSet>
      <dgm:spPr/>
    </dgm:pt>
    <dgm:pt modelId="{87B99F7F-4955-4680-9C67-7F04ED357EF6}" type="pres">
      <dgm:prSet presAssocID="{3F48E027-5474-424E-AF04-A81F06BAA42B}" presName="sibTrans" presStyleCnt="0"/>
      <dgm:spPr/>
    </dgm:pt>
    <dgm:pt modelId="{C999CE24-91F6-4ED2-95D9-B2F0EA74AE0F}" type="pres">
      <dgm:prSet presAssocID="{BA3DFAF3-E719-4D4C-958D-74D9CD9BC1FF}" presName="compNode" presStyleCnt="0"/>
      <dgm:spPr/>
    </dgm:pt>
    <dgm:pt modelId="{A72EBDA0-AA29-4A6B-BB07-A5C8F00202F1}" type="pres">
      <dgm:prSet presAssocID="{BA3DFAF3-E719-4D4C-958D-74D9CD9BC1FF}" presName="iconBgRect" presStyleLbl="bgShp" presStyleIdx="3" presStyleCnt="5"/>
      <dgm:spPr/>
    </dgm:pt>
    <dgm:pt modelId="{AC5FA777-6B32-43BC-A952-92F0E3F26CD0}" type="pres">
      <dgm:prSet presAssocID="{BA3DFAF3-E719-4D4C-958D-74D9CD9BC1F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FD2C2E30-A184-4313-A90A-6770D9E65BF8}" type="pres">
      <dgm:prSet presAssocID="{BA3DFAF3-E719-4D4C-958D-74D9CD9BC1FF}" presName="spaceRect" presStyleCnt="0"/>
      <dgm:spPr/>
    </dgm:pt>
    <dgm:pt modelId="{D22E7CD2-D42D-40B6-AFAC-92E6C0979AF8}" type="pres">
      <dgm:prSet presAssocID="{BA3DFAF3-E719-4D4C-958D-74D9CD9BC1FF}" presName="textRect" presStyleLbl="revTx" presStyleIdx="3" presStyleCnt="5">
        <dgm:presLayoutVars>
          <dgm:chMax val="1"/>
          <dgm:chPref val="1"/>
        </dgm:presLayoutVars>
      </dgm:prSet>
      <dgm:spPr/>
    </dgm:pt>
    <dgm:pt modelId="{660E9E10-D99C-4FAE-AE73-BE9F81F82260}" type="pres">
      <dgm:prSet presAssocID="{17E5C1DE-D1B7-49FF-914F-4D7AC50B9ED8}" presName="sibTrans" presStyleCnt="0"/>
      <dgm:spPr/>
    </dgm:pt>
    <dgm:pt modelId="{F6B49371-2739-4480-B141-8F8998B211AF}" type="pres">
      <dgm:prSet presAssocID="{F7EFD6B4-AAB5-4D30-9F37-C16EF29F2C94}" presName="compNode" presStyleCnt="0"/>
      <dgm:spPr/>
    </dgm:pt>
    <dgm:pt modelId="{1D4B1AC5-40B3-47D8-B3C1-4889320D2A3D}" type="pres">
      <dgm:prSet presAssocID="{F7EFD6B4-AAB5-4D30-9F37-C16EF29F2C94}" presName="iconBgRect" presStyleLbl="bgShp" presStyleIdx="4" presStyleCnt="5"/>
      <dgm:spPr/>
    </dgm:pt>
    <dgm:pt modelId="{FEE0E1FE-2543-4C95-93DE-281BBA37936B}" type="pres">
      <dgm:prSet presAssocID="{F7EFD6B4-AAB5-4D30-9F37-C16EF29F2C9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ubtitles"/>
        </a:ext>
      </dgm:extLst>
    </dgm:pt>
    <dgm:pt modelId="{F933AF46-4648-4C10-B608-531B70212DE8}" type="pres">
      <dgm:prSet presAssocID="{F7EFD6B4-AAB5-4D30-9F37-C16EF29F2C94}" presName="spaceRect" presStyleCnt="0"/>
      <dgm:spPr/>
    </dgm:pt>
    <dgm:pt modelId="{C883EB31-4628-4DA1-B8EB-AFD5E369F625}" type="pres">
      <dgm:prSet presAssocID="{F7EFD6B4-AAB5-4D30-9F37-C16EF29F2C94}" presName="textRect" presStyleLbl="revTx" presStyleIdx="4" presStyleCnt="5">
        <dgm:presLayoutVars>
          <dgm:chMax val="1"/>
          <dgm:chPref val="1"/>
        </dgm:presLayoutVars>
      </dgm:prSet>
      <dgm:spPr/>
    </dgm:pt>
  </dgm:ptLst>
  <dgm:cxnLst>
    <dgm:cxn modelId="{9D95782C-394D-42EE-B1A4-928F449FB91A}" srcId="{BD23C4E3-5CAF-4F72-8AA7-DB90CD49E7AA}" destId="{F7EFD6B4-AAB5-4D30-9F37-C16EF29F2C94}" srcOrd="4" destOrd="0" parTransId="{9EBAF56A-F701-4169-AE23-26DA037756D0}" sibTransId="{FCC58691-ABB9-4268-A42F-8C8028A72AE1}"/>
    <dgm:cxn modelId="{391FC051-8AE2-40B2-879F-C20E199141A5}" type="presOf" srcId="{AE2F4E04-7B7A-4600-9414-F91371F9F3B9}" destId="{2F2CF3FA-758B-4555-BA7B-E1F882B6671D}" srcOrd="0" destOrd="0" presId="urn:microsoft.com/office/officeart/2018/5/layout/IconCircleLabelList"/>
    <dgm:cxn modelId="{2B443475-E940-4EE6-BEC9-650C11AE744C}" type="presOf" srcId="{BA3DFAF3-E719-4D4C-958D-74D9CD9BC1FF}" destId="{D22E7CD2-D42D-40B6-AFAC-92E6C0979AF8}" srcOrd="0" destOrd="0" presId="urn:microsoft.com/office/officeart/2018/5/layout/IconCircleLabelList"/>
    <dgm:cxn modelId="{CA92FE76-32EB-4392-B875-B208A2E0B461}" type="presOf" srcId="{BD23C4E3-5CAF-4F72-8AA7-DB90CD49E7AA}" destId="{F08750E0-986F-4154-A91C-FC7097A5586B}" srcOrd="0" destOrd="0" presId="urn:microsoft.com/office/officeart/2018/5/layout/IconCircleLabelList"/>
    <dgm:cxn modelId="{AB012678-C528-4BCF-9A49-479B9EC10ADF}" type="presOf" srcId="{56A37DEB-C493-454B-BDFA-4CEA48592943}" destId="{C3FC5CDE-5B15-45F7-B675-F373F91DB5CD}" srcOrd="0" destOrd="0" presId="urn:microsoft.com/office/officeart/2018/5/layout/IconCircleLabelList"/>
    <dgm:cxn modelId="{C5B72C95-9C83-4FF9-A791-213F9B7C64C1}" srcId="{BD23C4E3-5CAF-4F72-8AA7-DB90CD49E7AA}" destId="{337395E8-504C-4831-B3ED-D50D9F7004FC}" srcOrd="0" destOrd="0" parTransId="{6C114A61-20C0-4701-90F8-BFBD57946E1B}" sibTransId="{4D03F3BE-7AB7-44E7-85BD-0089965FFF71}"/>
    <dgm:cxn modelId="{A4363F9C-D096-4D78-906E-38E48447F48A}" type="presOf" srcId="{F7EFD6B4-AAB5-4D30-9F37-C16EF29F2C94}" destId="{C883EB31-4628-4DA1-B8EB-AFD5E369F625}" srcOrd="0" destOrd="0" presId="urn:microsoft.com/office/officeart/2018/5/layout/IconCircleLabelList"/>
    <dgm:cxn modelId="{D01E19A0-A384-449A-B1C3-3B78981449F4}" srcId="{BD23C4E3-5CAF-4F72-8AA7-DB90CD49E7AA}" destId="{BA3DFAF3-E719-4D4C-958D-74D9CD9BC1FF}" srcOrd="3" destOrd="0" parTransId="{ED59A90D-D6E8-4BD5-B799-7804556CFA4C}" sibTransId="{17E5C1DE-D1B7-49FF-914F-4D7AC50B9ED8}"/>
    <dgm:cxn modelId="{88E81DB1-30AC-437A-BE92-8456EBC85E32}" srcId="{BD23C4E3-5CAF-4F72-8AA7-DB90CD49E7AA}" destId="{56A37DEB-C493-454B-BDFA-4CEA48592943}" srcOrd="1" destOrd="0" parTransId="{5CF3E218-7D21-402E-82C8-E60E8DC5646F}" sibTransId="{1B44F111-A947-48A1-994E-8A1640D0D53A}"/>
    <dgm:cxn modelId="{503448D1-95E2-4382-BDBA-D3D88A757FFB}" srcId="{BD23C4E3-5CAF-4F72-8AA7-DB90CD49E7AA}" destId="{AE2F4E04-7B7A-4600-9414-F91371F9F3B9}" srcOrd="2" destOrd="0" parTransId="{52060EAD-3692-4C46-B253-CDDECA38D458}" sibTransId="{3F48E027-5474-424E-AF04-A81F06BAA42B}"/>
    <dgm:cxn modelId="{A5590AE4-BEBF-48D0-A05E-6C87E4436645}" type="presOf" srcId="{337395E8-504C-4831-B3ED-D50D9F7004FC}" destId="{F150D563-32D9-4F2D-B8CC-AF0B0777783C}" srcOrd="0" destOrd="0" presId="urn:microsoft.com/office/officeart/2018/5/layout/IconCircleLabelList"/>
    <dgm:cxn modelId="{0D3434C7-232B-48F0-B5E3-30581A189258}" type="presParOf" srcId="{F08750E0-986F-4154-A91C-FC7097A5586B}" destId="{502FC6CA-48FD-46C9-8E1B-B978D9938AA8}" srcOrd="0" destOrd="0" presId="urn:microsoft.com/office/officeart/2018/5/layout/IconCircleLabelList"/>
    <dgm:cxn modelId="{B03CC296-46A9-4620-A61C-DBA9A79426B6}" type="presParOf" srcId="{502FC6CA-48FD-46C9-8E1B-B978D9938AA8}" destId="{24437681-8C66-49FE-BDDD-AF150CF1F1AB}" srcOrd="0" destOrd="0" presId="urn:microsoft.com/office/officeart/2018/5/layout/IconCircleLabelList"/>
    <dgm:cxn modelId="{2720C1C6-815A-47E1-8BC5-066F1AF8ADEE}" type="presParOf" srcId="{502FC6CA-48FD-46C9-8E1B-B978D9938AA8}" destId="{74DC6C4F-60DB-4752-9AA6-FF59A832CD35}" srcOrd="1" destOrd="0" presId="urn:microsoft.com/office/officeart/2018/5/layout/IconCircleLabelList"/>
    <dgm:cxn modelId="{C295E8F5-2E99-403C-8759-9EBD3A36E6A8}" type="presParOf" srcId="{502FC6CA-48FD-46C9-8E1B-B978D9938AA8}" destId="{9E78A25D-C76A-433F-881C-05124C810977}" srcOrd="2" destOrd="0" presId="urn:microsoft.com/office/officeart/2018/5/layout/IconCircleLabelList"/>
    <dgm:cxn modelId="{C7C29442-4E6A-4E5E-B605-FEE616B0D534}" type="presParOf" srcId="{502FC6CA-48FD-46C9-8E1B-B978D9938AA8}" destId="{F150D563-32D9-4F2D-B8CC-AF0B0777783C}" srcOrd="3" destOrd="0" presId="urn:microsoft.com/office/officeart/2018/5/layout/IconCircleLabelList"/>
    <dgm:cxn modelId="{6B708721-531F-4C9E-B552-3CFDE866251A}" type="presParOf" srcId="{F08750E0-986F-4154-A91C-FC7097A5586B}" destId="{02339AC0-F626-4442-A1C5-03839E72BAE2}" srcOrd="1" destOrd="0" presId="urn:microsoft.com/office/officeart/2018/5/layout/IconCircleLabelList"/>
    <dgm:cxn modelId="{00167B4D-2727-4205-A67A-9EEA934401EB}" type="presParOf" srcId="{F08750E0-986F-4154-A91C-FC7097A5586B}" destId="{AC2DE22C-081A-4418-85E9-6A625AB605E5}" srcOrd="2" destOrd="0" presId="urn:microsoft.com/office/officeart/2018/5/layout/IconCircleLabelList"/>
    <dgm:cxn modelId="{49CE5767-9F1D-463E-8BE6-FBC0BCC6469F}" type="presParOf" srcId="{AC2DE22C-081A-4418-85E9-6A625AB605E5}" destId="{97C39243-16E3-475B-82E8-604BFF0182BC}" srcOrd="0" destOrd="0" presId="urn:microsoft.com/office/officeart/2018/5/layout/IconCircleLabelList"/>
    <dgm:cxn modelId="{D2E7CE47-5CA2-4AF2-87CB-37ADFB34314F}" type="presParOf" srcId="{AC2DE22C-081A-4418-85E9-6A625AB605E5}" destId="{57298982-0A06-4533-84F7-1716C8DDB1E5}" srcOrd="1" destOrd="0" presId="urn:microsoft.com/office/officeart/2018/5/layout/IconCircleLabelList"/>
    <dgm:cxn modelId="{C57CA0E3-C8FC-4253-9581-0A79F8376A44}" type="presParOf" srcId="{AC2DE22C-081A-4418-85E9-6A625AB605E5}" destId="{8931F059-5A41-4B9A-AB01-9FE9368553F8}" srcOrd="2" destOrd="0" presId="urn:microsoft.com/office/officeart/2018/5/layout/IconCircleLabelList"/>
    <dgm:cxn modelId="{943EF125-8B26-4A93-BDBF-9430ED72425C}" type="presParOf" srcId="{AC2DE22C-081A-4418-85E9-6A625AB605E5}" destId="{C3FC5CDE-5B15-45F7-B675-F373F91DB5CD}" srcOrd="3" destOrd="0" presId="urn:microsoft.com/office/officeart/2018/5/layout/IconCircleLabelList"/>
    <dgm:cxn modelId="{27DCC878-8FE8-49D7-A4D2-26D4DE714D2E}" type="presParOf" srcId="{F08750E0-986F-4154-A91C-FC7097A5586B}" destId="{C94481A3-BFB8-4675-8D1D-418292A3A01E}" srcOrd="3" destOrd="0" presId="urn:microsoft.com/office/officeart/2018/5/layout/IconCircleLabelList"/>
    <dgm:cxn modelId="{543A9FAE-D298-460B-A135-F98F00DAFB5C}" type="presParOf" srcId="{F08750E0-986F-4154-A91C-FC7097A5586B}" destId="{1FD279B9-A40C-4846-9AEE-D4291F1667C3}" srcOrd="4" destOrd="0" presId="urn:microsoft.com/office/officeart/2018/5/layout/IconCircleLabelList"/>
    <dgm:cxn modelId="{1B17ED8F-60AF-449F-86B4-1E4A09464040}" type="presParOf" srcId="{1FD279B9-A40C-4846-9AEE-D4291F1667C3}" destId="{F79C329F-0172-4253-BF0E-5A158E54678D}" srcOrd="0" destOrd="0" presId="urn:microsoft.com/office/officeart/2018/5/layout/IconCircleLabelList"/>
    <dgm:cxn modelId="{936E69D5-A7D9-4A6E-8C1B-139E827C4FA1}" type="presParOf" srcId="{1FD279B9-A40C-4846-9AEE-D4291F1667C3}" destId="{100AB389-6C42-4845-9EF3-5B0D788D7F1F}" srcOrd="1" destOrd="0" presId="urn:microsoft.com/office/officeart/2018/5/layout/IconCircleLabelList"/>
    <dgm:cxn modelId="{2301D36B-8D85-421E-AB39-056233D4C4BB}" type="presParOf" srcId="{1FD279B9-A40C-4846-9AEE-D4291F1667C3}" destId="{00A8FA6D-32CB-49FF-B7FC-049F500673D0}" srcOrd="2" destOrd="0" presId="urn:microsoft.com/office/officeart/2018/5/layout/IconCircleLabelList"/>
    <dgm:cxn modelId="{A2C2FE5D-E12E-4FE1-8A0C-F958CB893AB7}" type="presParOf" srcId="{1FD279B9-A40C-4846-9AEE-D4291F1667C3}" destId="{2F2CF3FA-758B-4555-BA7B-E1F882B6671D}" srcOrd="3" destOrd="0" presId="urn:microsoft.com/office/officeart/2018/5/layout/IconCircleLabelList"/>
    <dgm:cxn modelId="{1ACA70E1-9E07-4893-8D5F-9B0C161A6589}" type="presParOf" srcId="{F08750E0-986F-4154-A91C-FC7097A5586B}" destId="{87B99F7F-4955-4680-9C67-7F04ED357EF6}" srcOrd="5" destOrd="0" presId="urn:microsoft.com/office/officeart/2018/5/layout/IconCircleLabelList"/>
    <dgm:cxn modelId="{365D4228-9742-41C4-AB2A-BAC36EA7AE31}" type="presParOf" srcId="{F08750E0-986F-4154-A91C-FC7097A5586B}" destId="{C999CE24-91F6-4ED2-95D9-B2F0EA74AE0F}" srcOrd="6" destOrd="0" presId="urn:microsoft.com/office/officeart/2018/5/layout/IconCircleLabelList"/>
    <dgm:cxn modelId="{82D7418C-6198-4476-8F9F-9913ADCD642B}" type="presParOf" srcId="{C999CE24-91F6-4ED2-95D9-B2F0EA74AE0F}" destId="{A72EBDA0-AA29-4A6B-BB07-A5C8F00202F1}" srcOrd="0" destOrd="0" presId="urn:microsoft.com/office/officeart/2018/5/layout/IconCircleLabelList"/>
    <dgm:cxn modelId="{DF2940BE-6CFB-4BE4-963B-DA3638B8F8CC}" type="presParOf" srcId="{C999CE24-91F6-4ED2-95D9-B2F0EA74AE0F}" destId="{AC5FA777-6B32-43BC-A952-92F0E3F26CD0}" srcOrd="1" destOrd="0" presId="urn:microsoft.com/office/officeart/2018/5/layout/IconCircleLabelList"/>
    <dgm:cxn modelId="{08C8184C-7D47-4EC9-B811-EA5CDA2A0181}" type="presParOf" srcId="{C999CE24-91F6-4ED2-95D9-B2F0EA74AE0F}" destId="{FD2C2E30-A184-4313-A90A-6770D9E65BF8}" srcOrd="2" destOrd="0" presId="urn:microsoft.com/office/officeart/2018/5/layout/IconCircleLabelList"/>
    <dgm:cxn modelId="{6C725420-D167-444D-BBF1-5BD67972ABF2}" type="presParOf" srcId="{C999CE24-91F6-4ED2-95D9-B2F0EA74AE0F}" destId="{D22E7CD2-D42D-40B6-AFAC-92E6C0979AF8}" srcOrd="3" destOrd="0" presId="urn:microsoft.com/office/officeart/2018/5/layout/IconCircleLabelList"/>
    <dgm:cxn modelId="{FA74FA11-D78D-4E47-965C-7247881DBBB7}" type="presParOf" srcId="{F08750E0-986F-4154-A91C-FC7097A5586B}" destId="{660E9E10-D99C-4FAE-AE73-BE9F81F82260}" srcOrd="7" destOrd="0" presId="urn:microsoft.com/office/officeart/2018/5/layout/IconCircleLabelList"/>
    <dgm:cxn modelId="{1658E76C-1FC6-4FDB-9F30-B3923B833805}" type="presParOf" srcId="{F08750E0-986F-4154-A91C-FC7097A5586B}" destId="{F6B49371-2739-4480-B141-8F8998B211AF}" srcOrd="8" destOrd="0" presId="urn:microsoft.com/office/officeart/2018/5/layout/IconCircleLabelList"/>
    <dgm:cxn modelId="{1C1D539D-0E54-42C4-8689-82399583FE1A}" type="presParOf" srcId="{F6B49371-2739-4480-B141-8F8998B211AF}" destId="{1D4B1AC5-40B3-47D8-B3C1-4889320D2A3D}" srcOrd="0" destOrd="0" presId="urn:microsoft.com/office/officeart/2018/5/layout/IconCircleLabelList"/>
    <dgm:cxn modelId="{31D8A31D-CDD4-4D87-AA4C-879606EA2C64}" type="presParOf" srcId="{F6B49371-2739-4480-B141-8F8998B211AF}" destId="{FEE0E1FE-2543-4C95-93DE-281BBA37936B}" srcOrd="1" destOrd="0" presId="urn:microsoft.com/office/officeart/2018/5/layout/IconCircleLabelList"/>
    <dgm:cxn modelId="{B5BA7CBF-70D9-409A-B379-57AA519038D6}" type="presParOf" srcId="{F6B49371-2739-4480-B141-8F8998B211AF}" destId="{F933AF46-4648-4C10-B608-531B70212DE8}" srcOrd="2" destOrd="0" presId="urn:microsoft.com/office/officeart/2018/5/layout/IconCircleLabelList"/>
    <dgm:cxn modelId="{9946399C-03BA-41F3-8D8B-31BE4752743C}" type="presParOf" srcId="{F6B49371-2739-4480-B141-8F8998B211AF}" destId="{C883EB31-4628-4DA1-B8EB-AFD5E369F62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37681-8C66-49FE-BDDD-AF150CF1F1AB}">
      <dsp:nvSpPr>
        <dsp:cNvPr id="0" name=""/>
        <dsp:cNvSpPr/>
      </dsp:nvSpPr>
      <dsp:spPr>
        <a:xfrm>
          <a:off x="532781" y="1798"/>
          <a:ext cx="892125" cy="892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DC6C4F-60DB-4752-9AA6-FF59A832CD35}">
      <dsp:nvSpPr>
        <dsp:cNvPr id="0" name=""/>
        <dsp:cNvSpPr/>
      </dsp:nvSpPr>
      <dsp:spPr>
        <a:xfrm>
          <a:off x="739339" y="191923"/>
          <a:ext cx="511875" cy="51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150D563-32D9-4F2D-B8CC-AF0B0777783C}">
      <dsp:nvSpPr>
        <dsp:cNvPr id="0" name=""/>
        <dsp:cNvSpPr/>
      </dsp:nvSpPr>
      <dsp:spPr>
        <a:xfrm>
          <a:off x="264027" y="1171798"/>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latin typeface="Arial" panose="020B0604020202020204" pitchFamily="34" charset="0"/>
              <a:cs typeface="Arial" panose="020B0604020202020204" pitchFamily="34" charset="0"/>
            </a:rPr>
            <a:t>Class diagram (draw.io)</a:t>
          </a:r>
        </a:p>
      </dsp:txBody>
      <dsp:txXfrm>
        <a:off x="264027" y="1171798"/>
        <a:ext cx="1462500" cy="585000"/>
      </dsp:txXfrm>
    </dsp:sp>
    <dsp:sp modelId="{97C39243-16E3-475B-82E8-604BFF0182BC}">
      <dsp:nvSpPr>
        <dsp:cNvPr id="0" name=""/>
        <dsp:cNvSpPr/>
      </dsp:nvSpPr>
      <dsp:spPr>
        <a:xfrm>
          <a:off x="2267652" y="1798"/>
          <a:ext cx="892125" cy="892125"/>
        </a:xfrm>
        <a:prstGeom prst="ellipse">
          <a:avLst/>
        </a:prstGeom>
        <a:solidFill>
          <a:schemeClr val="accent2">
            <a:hueOff val="113291"/>
            <a:satOff val="-11998"/>
            <a:lumOff val="-294"/>
            <a:alphaOff val="0"/>
          </a:schemeClr>
        </a:solidFill>
        <a:ln>
          <a:noFill/>
        </a:ln>
        <a:effectLst/>
      </dsp:spPr>
      <dsp:style>
        <a:lnRef idx="0">
          <a:scrgbClr r="0" g="0" b="0"/>
        </a:lnRef>
        <a:fillRef idx="1">
          <a:scrgbClr r="0" g="0" b="0"/>
        </a:fillRef>
        <a:effectRef idx="0">
          <a:scrgbClr r="0" g="0" b="0"/>
        </a:effectRef>
        <a:fontRef idx="minor"/>
      </dsp:style>
    </dsp:sp>
    <dsp:sp modelId="{57298982-0A06-4533-84F7-1716C8DDB1E5}">
      <dsp:nvSpPr>
        <dsp:cNvPr id="0" name=""/>
        <dsp:cNvSpPr/>
      </dsp:nvSpPr>
      <dsp:spPr>
        <a:xfrm>
          <a:off x="2457777" y="191923"/>
          <a:ext cx="511875" cy="51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3FC5CDE-5B15-45F7-B675-F373F91DB5CD}">
      <dsp:nvSpPr>
        <dsp:cNvPr id="0" name=""/>
        <dsp:cNvSpPr/>
      </dsp:nvSpPr>
      <dsp:spPr>
        <a:xfrm>
          <a:off x="1982464" y="1171798"/>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latin typeface="Arial" panose="020B0604020202020204" pitchFamily="34" charset="0"/>
              <a:cs typeface="Arial" panose="020B0604020202020204" pitchFamily="34" charset="0"/>
            </a:rPr>
            <a:t>UI/UX Design (Figma)</a:t>
          </a:r>
        </a:p>
      </dsp:txBody>
      <dsp:txXfrm>
        <a:off x="1982464" y="1171798"/>
        <a:ext cx="1462500" cy="585000"/>
      </dsp:txXfrm>
    </dsp:sp>
    <dsp:sp modelId="{F79C329F-0172-4253-BF0E-5A158E54678D}">
      <dsp:nvSpPr>
        <dsp:cNvPr id="0" name=""/>
        <dsp:cNvSpPr/>
      </dsp:nvSpPr>
      <dsp:spPr>
        <a:xfrm>
          <a:off x="3986089" y="1798"/>
          <a:ext cx="892125" cy="892125"/>
        </a:xfrm>
        <a:prstGeom prst="ellipse">
          <a:avLst/>
        </a:prstGeom>
        <a:solidFill>
          <a:schemeClr val="accent2">
            <a:hueOff val="226582"/>
            <a:satOff val="-23996"/>
            <a:lumOff val="-588"/>
            <a:alphaOff val="0"/>
          </a:schemeClr>
        </a:solidFill>
        <a:ln>
          <a:noFill/>
        </a:ln>
        <a:effectLst/>
      </dsp:spPr>
      <dsp:style>
        <a:lnRef idx="0">
          <a:scrgbClr r="0" g="0" b="0"/>
        </a:lnRef>
        <a:fillRef idx="1">
          <a:scrgbClr r="0" g="0" b="0"/>
        </a:fillRef>
        <a:effectRef idx="0">
          <a:scrgbClr r="0" g="0" b="0"/>
        </a:effectRef>
        <a:fontRef idx="minor"/>
      </dsp:style>
    </dsp:sp>
    <dsp:sp modelId="{100AB389-6C42-4845-9EF3-5B0D788D7F1F}">
      <dsp:nvSpPr>
        <dsp:cNvPr id="0" name=""/>
        <dsp:cNvSpPr/>
      </dsp:nvSpPr>
      <dsp:spPr>
        <a:xfrm>
          <a:off x="4176214" y="191923"/>
          <a:ext cx="511875" cy="51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2CF3FA-758B-4555-BA7B-E1F882B6671D}">
      <dsp:nvSpPr>
        <dsp:cNvPr id="0" name=""/>
        <dsp:cNvSpPr/>
      </dsp:nvSpPr>
      <dsp:spPr>
        <a:xfrm>
          <a:off x="3700902" y="1171798"/>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latin typeface="Arial" panose="020B0604020202020204" pitchFamily="34" charset="0"/>
              <a:cs typeface="Arial" panose="020B0604020202020204" pitchFamily="34" charset="0"/>
            </a:rPr>
            <a:t>Database</a:t>
          </a:r>
        </a:p>
        <a:p>
          <a:pPr marL="0" lvl="0" indent="0" algn="ctr" defTabSz="577850">
            <a:lnSpc>
              <a:spcPct val="90000"/>
            </a:lnSpc>
            <a:spcBef>
              <a:spcPct val="0"/>
            </a:spcBef>
            <a:spcAft>
              <a:spcPct val="35000"/>
            </a:spcAft>
            <a:buNone/>
            <a:defRPr cap="all"/>
          </a:pPr>
          <a:r>
            <a:rPr lang="en-US" sz="1300" kern="1200">
              <a:latin typeface="Arial" panose="020B0604020202020204" pitchFamily="34" charset="0"/>
              <a:cs typeface="Arial" panose="020B0604020202020204" pitchFamily="34" charset="0"/>
            </a:rPr>
            <a:t>(MSSQL SERVER)</a:t>
          </a:r>
        </a:p>
      </dsp:txBody>
      <dsp:txXfrm>
        <a:off x="3700902" y="1171798"/>
        <a:ext cx="1462500" cy="585000"/>
      </dsp:txXfrm>
    </dsp:sp>
    <dsp:sp modelId="{A72EBDA0-AA29-4A6B-BB07-A5C8F00202F1}">
      <dsp:nvSpPr>
        <dsp:cNvPr id="0" name=""/>
        <dsp:cNvSpPr/>
      </dsp:nvSpPr>
      <dsp:spPr>
        <a:xfrm>
          <a:off x="5704527" y="1798"/>
          <a:ext cx="892125" cy="892125"/>
        </a:xfrm>
        <a:prstGeom prst="ellipse">
          <a:avLst/>
        </a:prstGeom>
        <a:solidFill>
          <a:schemeClr val="accent2">
            <a:hueOff val="339874"/>
            <a:satOff val="-35995"/>
            <a:lumOff val="-882"/>
            <a:alphaOff val="0"/>
          </a:schemeClr>
        </a:solidFill>
        <a:ln>
          <a:noFill/>
        </a:ln>
        <a:effectLst/>
      </dsp:spPr>
      <dsp:style>
        <a:lnRef idx="0">
          <a:scrgbClr r="0" g="0" b="0"/>
        </a:lnRef>
        <a:fillRef idx="1">
          <a:scrgbClr r="0" g="0" b="0"/>
        </a:fillRef>
        <a:effectRef idx="0">
          <a:scrgbClr r="0" g="0" b="0"/>
        </a:effectRef>
        <a:fontRef idx="minor"/>
      </dsp:style>
    </dsp:sp>
    <dsp:sp modelId="{AC5FA777-6B32-43BC-A952-92F0E3F26CD0}">
      <dsp:nvSpPr>
        <dsp:cNvPr id="0" name=""/>
        <dsp:cNvSpPr/>
      </dsp:nvSpPr>
      <dsp:spPr>
        <a:xfrm>
          <a:off x="5894652" y="191923"/>
          <a:ext cx="511875" cy="5118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2E7CD2-D42D-40B6-AFAC-92E6C0979AF8}">
      <dsp:nvSpPr>
        <dsp:cNvPr id="0" name=""/>
        <dsp:cNvSpPr/>
      </dsp:nvSpPr>
      <dsp:spPr>
        <a:xfrm>
          <a:off x="5419339" y="1171798"/>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latin typeface="Arial" panose="020B0604020202020204" pitchFamily="34" charset="0"/>
              <a:cs typeface="Arial" panose="020B0604020202020204" pitchFamily="34" charset="0"/>
            </a:rPr>
            <a:t>Backend (Java Spring boot)</a:t>
          </a:r>
        </a:p>
      </dsp:txBody>
      <dsp:txXfrm>
        <a:off x="5419339" y="1171798"/>
        <a:ext cx="1462500" cy="585000"/>
      </dsp:txXfrm>
    </dsp:sp>
    <dsp:sp modelId="{1D4B1AC5-40B3-47D8-B3C1-4889320D2A3D}">
      <dsp:nvSpPr>
        <dsp:cNvPr id="0" name=""/>
        <dsp:cNvSpPr/>
      </dsp:nvSpPr>
      <dsp:spPr>
        <a:xfrm>
          <a:off x="3126871" y="2122423"/>
          <a:ext cx="892125" cy="892125"/>
        </a:xfrm>
        <a:prstGeom prst="ellipse">
          <a:avLst/>
        </a:prstGeom>
        <a:solidFill>
          <a:schemeClr val="accent2">
            <a:hueOff val="453165"/>
            <a:satOff val="-47993"/>
            <a:lumOff val="-1176"/>
            <a:alphaOff val="0"/>
          </a:schemeClr>
        </a:solidFill>
        <a:ln>
          <a:noFill/>
        </a:ln>
        <a:effectLst/>
      </dsp:spPr>
      <dsp:style>
        <a:lnRef idx="0">
          <a:scrgbClr r="0" g="0" b="0"/>
        </a:lnRef>
        <a:fillRef idx="1">
          <a:scrgbClr r="0" g="0" b="0"/>
        </a:fillRef>
        <a:effectRef idx="0">
          <a:scrgbClr r="0" g="0" b="0"/>
        </a:effectRef>
        <a:fontRef idx="minor"/>
      </dsp:style>
    </dsp:sp>
    <dsp:sp modelId="{FEE0E1FE-2543-4C95-93DE-281BBA37936B}">
      <dsp:nvSpPr>
        <dsp:cNvPr id="0" name=""/>
        <dsp:cNvSpPr/>
      </dsp:nvSpPr>
      <dsp:spPr>
        <a:xfrm>
          <a:off x="3316996" y="2312548"/>
          <a:ext cx="511875" cy="5118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883EB31-4628-4DA1-B8EB-AFD5E369F625}">
      <dsp:nvSpPr>
        <dsp:cNvPr id="0" name=""/>
        <dsp:cNvSpPr/>
      </dsp:nvSpPr>
      <dsp:spPr>
        <a:xfrm>
          <a:off x="2841683" y="3292423"/>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latin typeface="Arial" panose="020B0604020202020204" pitchFamily="34" charset="0"/>
              <a:cs typeface="Arial" panose="020B0604020202020204" pitchFamily="34" charset="0"/>
            </a:rPr>
            <a:t>Frontend (React.js)</a:t>
          </a:r>
        </a:p>
      </dsp:txBody>
      <dsp:txXfrm>
        <a:off x="2841683" y="3292423"/>
        <a:ext cx="1462500" cy="585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9/11/2023</a:t>
            </a:fld>
            <a:endParaRPr lang="en-US"/>
          </a:p>
        </p:txBody>
      </p:sp>
      <p:sp>
        <p:nvSpPr>
          <p:cNvPr id="5" name="Footer Placeholder 4"/>
          <p:cNvSpPr>
            <a:spLocks noGrp="1"/>
          </p:cNvSpPr>
          <p:nvPr>
            <p:ph type="ftr" sz="quarter" idx="11"/>
          </p:nvPr>
        </p:nvSpPr>
        <p:spPr/>
        <p:txBody>
          <a:bodyPr/>
          <a:lstStyle/>
          <a:p>
            <a:r>
              <a:rPr lang="en-US"/>
              <a:t>
              </a:t>
            </a: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16922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9/11/2023</a:t>
            </a:fld>
            <a:endParaRPr lang="en-US"/>
          </a:p>
        </p:txBody>
      </p:sp>
      <p:sp>
        <p:nvSpPr>
          <p:cNvPr id="5" name="Footer Placeholder 4"/>
          <p:cNvSpPr>
            <a:spLocks noGrp="1"/>
          </p:cNvSpPr>
          <p:nvPr>
            <p:ph type="ftr" sz="quarter" idx="11"/>
          </p:nvPr>
        </p:nvSpPr>
        <p:spPr/>
        <p:txBody>
          <a:bodyPr/>
          <a:lstStyle/>
          <a:p>
            <a:r>
              <a:rPr lang="en-US"/>
              <a:t>
              </a:t>
            </a: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2156134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9/11/2023</a:t>
            </a:fld>
            <a:endParaRPr lang="en-US"/>
          </a:p>
        </p:txBody>
      </p:sp>
      <p:sp>
        <p:nvSpPr>
          <p:cNvPr id="5" name="Footer Placeholder 4"/>
          <p:cNvSpPr>
            <a:spLocks noGrp="1"/>
          </p:cNvSpPr>
          <p:nvPr>
            <p:ph type="ftr" sz="quarter" idx="11"/>
          </p:nvPr>
        </p:nvSpPr>
        <p:spPr/>
        <p:txBody>
          <a:bodyPr/>
          <a:lstStyle/>
          <a:p>
            <a:r>
              <a:rPr lang="en-US"/>
              <a:t>
              </a:t>
            </a: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9474323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9/11/2023</a:t>
            </a:fld>
            <a:endParaRPr lang="en-US"/>
          </a:p>
        </p:txBody>
      </p:sp>
      <p:sp>
        <p:nvSpPr>
          <p:cNvPr id="6" name="Footer Placeholder 5"/>
          <p:cNvSpPr>
            <a:spLocks noGrp="1"/>
          </p:cNvSpPr>
          <p:nvPr>
            <p:ph type="ftr" sz="quarter" idx="11"/>
          </p:nvPr>
        </p:nvSpPr>
        <p:spPr/>
        <p:txBody>
          <a:bodyPr/>
          <a:lstStyle/>
          <a:p>
            <a:r>
              <a:rPr lang="en-US"/>
              <a:t>
              </a:t>
            </a: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1328040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9/11/2023</a:t>
            </a:fld>
            <a:endParaRPr lang="en-US"/>
          </a:p>
        </p:txBody>
      </p:sp>
      <p:sp>
        <p:nvSpPr>
          <p:cNvPr id="6" name="Footer Placeholder 5"/>
          <p:cNvSpPr>
            <a:spLocks noGrp="1"/>
          </p:cNvSpPr>
          <p:nvPr>
            <p:ph type="ftr" sz="quarter" idx="11"/>
          </p:nvPr>
        </p:nvSpPr>
        <p:spPr/>
        <p:txBody>
          <a:bodyPr/>
          <a:lstStyle/>
          <a:p>
            <a:r>
              <a:rPr lang="en-US"/>
              <a:t>
              </a:t>
            </a: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0748730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9/11/2023</a:t>
            </a:fld>
            <a:endParaRPr lang="en-US"/>
          </a:p>
        </p:txBody>
      </p:sp>
      <p:sp>
        <p:nvSpPr>
          <p:cNvPr id="6" name="Footer Placeholder 5"/>
          <p:cNvSpPr>
            <a:spLocks noGrp="1"/>
          </p:cNvSpPr>
          <p:nvPr>
            <p:ph type="ftr" sz="quarter" idx="11"/>
          </p:nvPr>
        </p:nvSpPr>
        <p:spPr/>
        <p:txBody>
          <a:bodyPr/>
          <a:lstStyle/>
          <a:p>
            <a:r>
              <a:rPr lang="en-US"/>
              <a:t>
              </a:t>
            </a: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88473844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9/11/2023</a:t>
            </a:fld>
            <a:endParaRPr lang="en-US"/>
          </a:p>
        </p:txBody>
      </p:sp>
      <p:sp>
        <p:nvSpPr>
          <p:cNvPr id="5" name="Footer Placeholder 4"/>
          <p:cNvSpPr>
            <a:spLocks noGrp="1"/>
          </p:cNvSpPr>
          <p:nvPr>
            <p:ph type="ftr" sz="quarter" idx="11"/>
          </p:nvPr>
        </p:nvSpPr>
        <p:spPr/>
        <p:txBody>
          <a:bodyPr/>
          <a:lstStyle/>
          <a:p>
            <a:r>
              <a:rPr lang="en-US"/>
              <a:t>
              </a:t>
            </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887530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9/11/2023</a:t>
            </a:fld>
            <a:endParaRPr lang="en-US"/>
          </a:p>
        </p:txBody>
      </p:sp>
      <p:sp>
        <p:nvSpPr>
          <p:cNvPr id="5" name="Footer Placeholder 4"/>
          <p:cNvSpPr>
            <a:spLocks noGrp="1"/>
          </p:cNvSpPr>
          <p:nvPr>
            <p:ph type="ftr" sz="quarter" idx="11"/>
          </p:nvPr>
        </p:nvSpPr>
        <p:spPr/>
        <p:txBody>
          <a:bodyPr/>
          <a:lstStyle/>
          <a:p>
            <a:r>
              <a:rPr lang="en-US"/>
              <a:t>
              </a:t>
            </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4319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9/11/2023</a:t>
            </a:fld>
            <a:endParaRPr lang="en-US"/>
          </a:p>
        </p:txBody>
      </p:sp>
      <p:sp>
        <p:nvSpPr>
          <p:cNvPr id="5" name="Footer Placeholder 4"/>
          <p:cNvSpPr>
            <a:spLocks noGrp="1"/>
          </p:cNvSpPr>
          <p:nvPr>
            <p:ph type="ftr" sz="quarter" idx="11"/>
          </p:nvPr>
        </p:nvSpPr>
        <p:spPr/>
        <p:txBody>
          <a:bodyPr/>
          <a:lstStyle/>
          <a:p>
            <a:r>
              <a:rPr lang="en-US"/>
              <a:t>
              </a:t>
            </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3214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9/11/2023</a:t>
            </a:fld>
            <a:endParaRPr lang="en-US"/>
          </a:p>
        </p:txBody>
      </p:sp>
      <p:sp>
        <p:nvSpPr>
          <p:cNvPr id="5" name="Footer Placeholder 4"/>
          <p:cNvSpPr>
            <a:spLocks noGrp="1"/>
          </p:cNvSpPr>
          <p:nvPr>
            <p:ph type="ftr" sz="quarter" idx="11"/>
          </p:nvPr>
        </p:nvSpPr>
        <p:spPr/>
        <p:txBody>
          <a:bodyPr/>
          <a:lstStyle/>
          <a:p>
            <a:r>
              <a:rPr lang="en-US"/>
              <a:t>
              </a:t>
            </a: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61648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9/11/2023</a:t>
            </a:fld>
            <a:endParaRPr lang="en-US"/>
          </a:p>
        </p:txBody>
      </p:sp>
      <p:sp>
        <p:nvSpPr>
          <p:cNvPr id="6" name="Footer Placeholder 5"/>
          <p:cNvSpPr>
            <a:spLocks noGrp="1"/>
          </p:cNvSpPr>
          <p:nvPr>
            <p:ph type="ftr" sz="quarter" idx="11"/>
          </p:nvPr>
        </p:nvSpPr>
        <p:spPr/>
        <p:txBody>
          <a:bodyPr/>
          <a:lstStyle/>
          <a:p>
            <a:r>
              <a:rPr lang="en-US"/>
              <a:t>
              </a:t>
            </a: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199822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9/11/2023</a:t>
            </a:fld>
            <a:endParaRPr lang="en-US"/>
          </a:p>
        </p:txBody>
      </p:sp>
      <p:sp>
        <p:nvSpPr>
          <p:cNvPr id="8" name="Footer Placeholder 7"/>
          <p:cNvSpPr>
            <a:spLocks noGrp="1"/>
          </p:cNvSpPr>
          <p:nvPr>
            <p:ph type="ftr" sz="quarter" idx="11"/>
          </p:nvPr>
        </p:nvSpPr>
        <p:spPr/>
        <p:txBody>
          <a:bodyPr/>
          <a:lstStyle/>
          <a:p>
            <a:r>
              <a:rPr lang="en-US"/>
              <a:t>
              </a:t>
            </a: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559763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9/11/2023</a:t>
            </a:fld>
            <a:endParaRPr lang="en-US"/>
          </a:p>
        </p:txBody>
      </p:sp>
      <p:sp>
        <p:nvSpPr>
          <p:cNvPr id="4" name="Footer Placeholder 3"/>
          <p:cNvSpPr>
            <a:spLocks noGrp="1"/>
          </p:cNvSpPr>
          <p:nvPr>
            <p:ph type="ftr" sz="quarter" idx="11"/>
          </p:nvPr>
        </p:nvSpPr>
        <p:spPr/>
        <p:txBody>
          <a:bodyPr/>
          <a:lstStyle/>
          <a:p>
            <a:r>
              <a:rPr lang="en-US"/>
              <a:t>
              </a:t>
            </a: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87093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9/11/2023</a:t>
            </a:fld>
            <a:endParaRPr lang="en-US"/>
          </a:p>
        </p:txBody>
      </p:sp>
      <p:sp>
        <p:nvSpPr>
          <p:cNvPr id="3" name="Footer Placeholder 2"/>
          <p:cNvSpPr>
            <a:spLocks noGrp="1"/>
          </p:cNvSpPr>
          <p:nvPr>
            <p:ph type="ftr" sz="quarter" idx="11"/>
          </p:nvPr>
        </p:nvSpPr>
        <p:spPr/>
        <p:txBody>
          <a:bodyPr/>
          <a:lstStyle/>
          <a:p>
            <a:r>
              <a:rPr lang="en-US"/>
              <a:t>
              </a:t>
            </a: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118076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9/11/2023</a:t>
            </a:fld>
            <a:endParaRPr lang="en-US"/>
          </a:p>
        </p:txBody>
      </p:sp>
      <p:sp>
        <p:nvSpPr>
          <p:cNvPr id="6" name="Footer Placeholder 5"/>
          <p:cNvSpPr>
            <a:spLocks noGrp="1"/>
          </p:cNvSpPr>
          <p:nvPr>
            <p:ph type="ftr" sz="quarter" idx="11"/>
          </p:nvPr>
        </p:nvSpPr>
        <p:spPr/>
        <p:txBody>
          <a:bodyPr/>
          <a:lstStyle/>
          <a:p>
            <a:r>
              <a:rPr lang="en-US"/>
              <a:t>
              </a:t>
            </a: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06438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9/11/2023</a:t>
            </a:fld>
            <a:endParaRPr lang="en-US"/>
          </a:p>
        </p:txBody>
      </p:sp>
      <p:sp>
        <p:nvSpPr>
          <p:cNvPr id="6" name="Footer Placeholder 5"/>
          <p:cNvSpPr>
            <a:spLocks noGrp="1"/>
          </p:cNvSpPr>
          <p:nvPr>
            <p:ph type="ftr" sz="quarter" idx="11"/>
          </p:nvPr>
        </p:nvSpPr>
        <p:spPr/>
        <p:txBody>
          <a:bodyPr/>
          <a:lstStyle/>
          <a:p>
            <a:r>
              <a:rPr lang="en-US"/>
              <a:t>
              </a:t>
            </a: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777097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BE451C3-0FF4-47C4-B829-773ADF60F88C}" type="datetimeFigureOut">
              <a:rPr lang="en-US" smtClean="0"/>
              <a:t>9/11/2023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
              </a:t>
            </a: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158857991"/>
      </p:ext>
    </p:extLst>
  </p:cSld>
  <p:clrMap bg1="lt1" tx1="dk1" bg2="lt2" tx2="dk2" accent1="accent1" accent2="accent2" accent3="accent3" accent4="accent4" accent5="accent5" accent6="accent6" hlink="hlink" folHlink="folHlink"/>
  <p:sldLayoutIdLst>
    <p:sldLayoutId id="2147484276" r:id="rId1"/>
    <p:sldLayoutId id="2147484277" r:id="rId2"/>
    <p:sldLayoutId id="2147484278" r:id="rId3"/>
    <p:sldLayoutId id="2147484279" r:id="rId4"/>
    <p:sldLayoutId id="2147484280" r:id="rId5"/>
    <p:sldLayoutId id="2147484281" r:id="rId6"/>
    <p:sldLayoutId id="2147484282" r:id="rId7"/>
    <p:sldLayoutId id="2147484283" r:id="rId8"/>
    <p:sldLayoutId id="2147484284" r:id="rId9"/>
    <p:sldLayoutId id="2147484285" r:id="rId10"/>
    <p:sldLayoutId id="2147484286" r:id="rId11"/>
    <p:sldLayoutId id="2147484287" r:id="rId12"/>
    <p:sldLayoutId id="2147484288" r:id="rId13"/>
    <p:sldLayoutId id="2147484289" r:id="rId14"/>
    <p:sldLayoutId id="2147484290" r:id="rId15"/>
    <p:sldLayoutId id="2147484291"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figma.com/proto/XN4NnSIeYOx8qYvVYbHDTy/Intern_App?type=design&amp;t=ywNACPitra1JiKjj-0&amp;scaling=scale-down&amp;page-id=0%3A1&amp;node-id=1-2"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50" name="Group 1149">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51"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152"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153"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154"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155"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156"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157"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158"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159"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160"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161"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162"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1164" name="Group 1163">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165"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166"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167"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168"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169"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170"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171"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172"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173"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174"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175"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176"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178" name="Rectangle 1177">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80"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pic>
        <p:nvPicPr>
          <p:cNvPr id="1026" name="Picture 2" descr="7+ Samples Of Self Introduction For Internship - My Self Introduction">
            <a:extLst>
              <a:ext uri="{FF2B5EF4-FFF2-40B4-BE49-F238E27FC236}">
                <a16:creationId xmlns:a16="http://schemas.microsoft.com/office/drawing/2014/main" id="{180890C5-6CAA-2378-FE12-05BD848401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5" t="9091" r="14648"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182" name="Freeform 5">
            <a:extLst>
              <a:ext uri="{FF2B5EF4-FFF2-40B4-BE49-F238E27FC236}">
                <a16:creationId xmlns:a16="http://schemas.microsoft.com/office/drawing/2014/main" id="{201543D1-8AF1-41DA-AB4A-ECE74D355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0391775" cy="6858000"/>
          </a:xfrm>
          <a:custGeom>
            <a:avLst/>
            <a:gdLst>
              <a:gd name="T0" fmla="*/ 0 w 2184"/>
              <a:gd name="T1" fmla="*/ 1441 h 1441"/>
              <a:gd name="T2" fmla="*/ 1482 w 2184"/>
              <a:gd name="T3" fmla="*/ 1441 h 1441"/>
              <a:gd name="T4" fmla="*/ 2161 w 2184"/>
              <a:gd name="T5" fmla="*/ 762 h 1441"/>
              <a:gd name="T6" fmla="*/ 2161 w 2184"/>
              <a:gd name="T7" fmla="*/ 678 h 1441"/>
              <a:gd name="T8" fmla="*/ 1483 w 2184"/>
              <a:gd name="T9" fmla="*/ 0 h 1441"/>
              <a:gd name="T10" fmla="*/ 0 w 2184"/>
              <a:gd name="T11" fmla="*/ 0 h 1441"/>
              <a:gd name="T12" fmla="*/ 0 w 2184"/>
              <a:gd name="T13" fmla="*/ 1441 h 1441"/>
            </a:gdLst>
            <a:ahLst/>
            <a:cxnLst>
              <a:cxn ang="0">
                <a:pos x="T0" y="T1"/>
              </a:cxn>
              <a:cxn ang="0">
                <a:pos x="T2" y="T3"/>
              </a:cxn>
              <a:cxn ang="0">
                <a:pos x="T4" y="T5"/>
              </a:cxn>
              <a:cxn ang="0">
                <a:pos x="T6" y="T7"/>
              </a:cxn>
              <a:cxn ang="0">
                <a:pos x="T8" y="T9"/>
              </a:cxn>
              <a:cxn ang="0">
                <a:pos x="T10" y="T11"/>
              </a:cxn>
              <a:cxn ang="0">
                <a:pos x="T12" y="T13"/>
              </a:cxn>
            </a:cxnLst>
            <a:rect l="0" t="0" r="r" b="b"/>
            <a:pathLst>
              <a:path w="2184" h="1441">
                <a:moveTo>
                  <a:pt x="0" y="1441"/>
                </a:moveTo>
                <a:cubicBezTo>
                  <a:pt x="1482" y="1441"/>
                  <a:pt x="1482" y="1441"/>
                  <a:pt x="1482" y="1441"/>
                </a:cubicBezTo>
                <a:cubicBezTo>
                  <a:pt x="2161" y="762"/>
                  <a:pt x="2161" y="762"/>
                  <a:pt x="2161" y="762"/>
                </a:cubicBezTo>
                <a:cubicBezTo>
                  <a:pt x="2184" y="739"/>
                  <a:pt x="2184" y="701"/>
                  <a:pt x="2161" y="678"/>
                </a:cubicBezTo>
                <a:cubicBezTo>
                  <a:pt x="1483" y="0"/>
                  <a:pt x="1483" y="0"/>
                  <a:pt x="1483" y="0"/>
                </a:cubicBezTo>
                <a:cubicBezTo>
                  <a:pt x="0" y="0"/>
                  <a:pt x="0" y="0"/>
                  <a:pt x="0" y="0"/>
                </a:cubicBezTo>
                <a:lnTo>
                  <a:pt x="0" y="1441"/>
                </a:lnTo>
                <a:close/>
              </a:path>
            </a:pathLst>
          </a:custGeom>
          <a:solidFill>
            <a:schemeClr val="tx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C921B9B4-4B2D-56F0-6980-D0FC8C29DA96}"/>
              </a:ext>
            </a:extLst>
          </p:cNvPr>
          <p:cNvSpPr>
            <a:spLocks noGrp="1"/>
          </p:cNvSpPr>
          <p:nvPr>
            <p:ph type="ctrTitle"/>
          </p:nvPr>
        </p:nvSpPr>
        <p:spPr>
          <a:xfrm>
            <a:off x="521551" y="1068213"/>
            <a:ext cx="7128933" cy="1278467"/>
          </a:xfrm>
        </p:spPr>
        <p:txBody>
          <a:bodyPr vert="horz" lIns="91440" tIns="45720" rIns="91440" bIns="45720" rtlCol="0" anchor="ctr">
            <a:normAutofit/>
          </a:bodyPr>
          <a:lstStyle/>
          <a:p>
            <a:r>
              <a:rPr lang="en-US" sz="3200" dirty="0">
                <a:solidFill>
                  <a:srgbClr val="FEFFFF"/>
                </a:solidFill>
              </a:rPr>
              <a:t>INTERN APPLICATION</a:t>
            </a:r>
          </a:p>
        </p:txBody>
      </p:sp>
      <p:sp>
        <p:nvSpPr>
          <p:cNvPr id="3" name="Subtitle 2">
            <a:extLst>
              <a:ext uri="{FF2B5EF4-FFF2-40B4-BE49-F238E27FC236}">
                <a16:creationId xmlns:a16="http://schemas.microsoft.com/office/drawing/2014/main" id="{014C5E89-3174-4DBF-67B3-2375BC5E6DAF}"/>
              </a:ext>
            </a:extLst>
          </p:cNvPr>
          <p:cNvSpPr>
            <a:spLocks noGrp="1"/>
          </p:cNvSpPr>
          <p:nvPr>
            <p:ph type="subTitle" idx="1"/>
          </p:nvPr>
        </p:nvSpPr>
        <p:spPr>
          <a:xfrm>
            <a:off x="467903" y="2617205"/>
            <a:ext cx="7493000" cy="3809999"/>
          </a:xfrm>
        </p:spPr>
        <p:txBody>
          <a:bodyPr vert="horz" lIns="91440" tIns="45720" rIns="91440" bIns="45720" rtlCol="0">
            <a:normAutofit/>
          </a:bodyPr>
          <a:lstStyle/>
          <a:p>
            <a:pPr indent="-228600">
              <a:buFont typeface="Wingdings 3" charset="2"/>
              <a:buChar char=""/>
            </a:pPr>
            <a:r>
              <a:rPr lang="en-US" b="1" dirty="0">
                <a:solidFill>
                  <a:srgbClr val="FEFFFF"/>
                </a:solidFill>
              </a:rPr>
              <a:t>PRESENTED BY </a:t>
            </a:r>
            <a:r>
              <a:rPr lang="en-US" dirty="0">
                <a:solidFill>
                  <a:srgbClr val="FEFFFF"/>
                </a:solidFill>
              </a:rPr>
              <a:t>                </a:t>
            </a:r>
            <a:r>
              <a:rPr lang="en-US" b="1" dirty="0">
                <a:solidFill>
                  <a:srgbClr val="FEFFFF"/>
                </a:solidFill>
              </a:rPr>
              <a:t>GUIDED BY</a:t>
            </a:r>
          </a:p>
          <a:p>
            <a:pPr indent="-228600">
              <a:buFont typeface="Wingdings 3" charset="2"/>
              <a:buChar char=""/>
            </a:pPr>
            <a:r>
              <a:rPr lang="en-US" dirty="0">
                <a:solidFill>
                  <a:srgbClr val="FEFFFF"/>
                </a:solidFill>
              </a:rPr>
              <a:t>VINITHA P                        SIVARAM SHABARI A</a:t>
            </a:r>
          </a:p>
          <a:p>
            <a:pPr indent="-228600">
              <a:buFont typeface="Wingdings 3" charset="2"/>
              <a:buChar char=""/>
            </a:pPr>
            <a:r>
              <a:rPr lang="en-US" dirty="0">
                <a:solidFill>
                  <a:srgbClr val="FEFFFF"/>
                </a:solidFill>
              </a:rPr>
              <a:t>LOGESHWARAN S          AISHWARYA</a:t>
            </a:r>
          </a:p>
          <a:p>
            <a:pPr indent="-228600">
              <a:buFont typeface="Wingdings 3" charset="2"/>
              <a:buChar char=""/>
            </a:pPr>
            <a:r>
              <a:rPr lang="en-US" dirty="0">
                <a:solidFill>
                  <a:srgbClr val="FEFFFF"/>
                </a:solidFill>
              </a:rPr>
              <a:t>KALAIMAGAL V P           DEEPTI T S</a:t>
            </a:r>
          </a:p>
          <a:p>
            <a:pPr indent="-228600">
              <a:buFont typeface="Wingdings 3" charset="2"/>
              <a:buChar char=""/>
            </a:pPr>
            <a:r>
              <a:rPr lang="en-US" dirty="0">
                <a:solidFill>
                  <a:srgbClr val="FEFFFF"/>
                </a:solidFill>
              </a:rPr>
              <a:t>MOHAN N                       SUGANTHI K</a:t>
            </a:r>
          </a:p>
          <a:p>
            <a:pPr indent="-228600">
              <a:buFont typeface="Wingdings 3" charset="2"/>
              <a:buChar char=""/>
            </a:pPr>
            <a:r>
              <a:rPr lang="en-US" dirty="0">
                <a:solidFill>
                  <a:srgbClr val="FEFFFF"/>
                </a:solidFill>
              </a:rPr>
              <a:t>VENKATESAN C               TARUN</a:t>
            </a:r>
          </a:p>
          <a:p>
            <a:pPr indent="-228600">
              <a:buFont typeface="Wingdings 3" charset="2"/>
              <a:buChar char=""/>
            </a:pPr>
            <a:endParaRPr lang="en-US" dirty="0">
              <a:solidFill>
                <a:srgbClr val="FEFFFF"/>
              </a:solidFill>
            </a:endParaRPr>
          </a:p>
        </p:txBody>
      </p:sp>
      <p:pic>
        <p:nvPicPr>
          <p:cNvPr id="19" name="Picture 18" descr="A black background with white text&#10;&#10;Description automatically generated">
            <a:extLst>
              <a:ext uri="{FF2B5EF4-FFF2-40B4-BE49-F238E27FC236}">
                <a16:creationId xmlns:a16="http://schemas.microsoft.com/office/drawing/2014/main" id="{03C2E043-23D0-8452-0943-FFC7A056E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7" y="72889"/>
            <a:ext cx="2217356" cy="867946"/>
          </a:xfrm>
          <a:prstGeom prst="rect">
            <a:avLst/>
          </a:prstGeom>
        </p:spPr>
      </p:pic>
    </p:spTree>
    <p:extLst>
      <p:ext uri="{BB962C8B-B14F-4D97-AF65-F5344CB8AC3E}">
        <p14:creationId xmlns:p14="http://schemas.microsoft.com/office/powerpoint/2010/main" val="205784625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231" name="Rectangle 9222">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4619543" cy="6854038"/>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CE5950-C391-934D-DC8F-C7FDF21141DE}"/>
              </a:ext>
            </a:extLst>
          </p:cNvPr>
          <p:cNvSpPr>
            <a:spLocks noGrp="1"/>
          </p:cNvSpPr>
          <p:nvPr>
            <p:ph type="title"/>
          </p:nvPr>
        </p:nvSpPr>
        <p:spPr>
          <a:xfrm>
            <a:off x="649224" y="645106"/>
            <a:ext cx="3650279" cy="1259894"/>
          </a:xfrm>
        </p:spPr>
        <p:txBody>
          <a:bodyPr>
            <a:normAutofit/>
          </a:bodyPr>
          <a:lstStyle/>
          <a:p>
            <a:r>
              <a:rPr lang="en-US" sz="3300">
                <a:latin typeface="Arial" panose="020B0604020202020204" pitchFamily="34" charset="0"/>
                <a:cs typeface="Arial" panose="020B0604020202020204" pitchFamily="34" charset="0"/>
              </a:rPr>
              <a:t>UI/UX DESIGN(FIGMA)</a:t>
            </a:r>
          </a:p>
        </p:txBody>
      </p:sp>
      <p:sp>
        <p:nvSpPr>
          <p:cNvPr id="3" name="Content Placeholder 2">
            <a:extLst>
              <a:ext uri="{FF2B5EF4-FFF2-40B4-BE49-F238E27FC236}">
                <a16:creationId xmlns:a16="http://schemas.microsoft.com/office/drawing/2014/main" id="{14A9427D-9F02-505E-91A4-4393A395BCA7}"/>
              </a:ext>
            </a:extLst>
          </p:cNvPr>
          <p:cNvSpPr>
            <a:spLocks noGrp="1"/>
          </p:cNvSpPr>
          <p:nvPr>
            <p:ph idx="1"/>
          </p:nvPr>
        </p:nvSpPr>
        <p:spPr>
          <a:xfrm>
            <a:off x="649225" y="2133600"/>
            <a:ext cx="3650278" cy="3759253"/>
          </a:xfrm>
        </p:spPr>
        <p:txBody>
          <a:bodyPr>
            <a:normAutofit/>
          </a:bodyPr>
          <a:lstStyle/>
          <a:p>
            <a:pPr>
              <a:lnSpc>
                <a:spcPct val="90000"/>
              </a:lnSpc>
            </a:pPr>
            <a:r>
              <a:rPr lang="en-US" sz="1500" b="1">
                <a:latin typeface="Arial" panose="020B0604020202020204" pitchFamily="34" charset="0"/>
                <a:cs typeface="Arial" panose="020B0604020202020204" pitchFamily="34" charset="0"/>
              </a:rPr>
              <a:t>UI/UX Design</a:t>
            </a:r>
            <a:r>
              <a:rPr lang="en-US" sz="1500">
                <a:latin typeface="Arial" panose="020B0604020202020204" pitchFamily="34" charset="0"/>
                <a:cs typeface="Arial" panose="020B0604020202020204" pitchFamily="34" charset="0"/>
              </a:rPr>
              <a:t>: Figma is a cloud-based design tool primarily used for creating user interfaces (UI) and user experience (UX) designs for websites and applications.</a:t>
            </a:r>
          </a:p>
          <a:p>
            <a:pPr>
              <a:lnSpc>
                <a:spcPct val="90000"/>
              </a:lnSpc>
            </a:pPr>
            <a:r>
              <a:rPr lang="en-US" sz="1500" b="1">
                <a:latin typeface="Arial" panose="020B0604020202020204" pitchFamily="34" charset="0"/>
                <a:cs typeface="Arial" panose="020B0604020202020204" pitchFamily="34" charset="0"/>
              </a:rPr>
              <a:t>Real-Time Collaboration</a:t>
            </a:r>
            <a:r>
              <a:rPr lang="en-US" sz="1500">
                <a:latin typeface="Arial" panose="020B0604020202020204" pitchFamily="34" charset="0"/>
                <a:cs typeface="Arial" panose="020B0604020202020204" pitchFamily="34" charset="0"/>
              </a:rPr>
              <a:t>: Figma excels in real-time collaboration, allowing design teams to work together on design projects concurrently from different locations.</a:t>
            </a:r>
          </a:p>
          <a:p>
            <a:pPr>
              <a:lnSpc>
                <a:spcPct val="90000"/>
              </a:lnSpc>
            </a:pPr>
            <a:r>
              <a:rPr lang="en-US" sz="1500" b="1">
                <a:latin typeface="Arial" panose="020B0604020202020204" pitchFamily="34" charset="0"/>
                <a:cs typeface="Arial" panose="020B0604020202020204" pitchFamily="34" charset="0"/>
              </a:rPr>
              <a:t>Prototyping and Testing</a:t>
            </a:r>
            <a:r>
              <a:rPr lang="en-US" sz="1500">
                <a:latin typeface="Arial" panose="020B0604020202020204" pitchFamily="34" charset="0"/>
                <a:cs typeface="Arial" panose="020B0604020202020204" pitchFamily="34" charset="0"/>
              </a:rPr>
              <a:t>: Designers can create interactive prototypes in Figma to test user flows and interactions, making it a valuable tool for UI/UX design and usability testing.</a:t>
            </a:r>
          </a:p>
          <a:p>
            <a:pPr marL="0" indent="0">
              <a:lnSpc>
                <a:spcPct val="90000"/>
              </a:lnSpc>
              <a:buNone/>
            </a:pPr>
            <a:endParaRPr lang="en-US" sz="1500">
              <a:latin typeface="Arial" panose="020B0604020202020204" pitchFamily="34" charset="0"/>
              <a:cs typeface="Arial" panose="020B0604020202020204" pitchFamily="34" charset="0"/>
            </a:endParaRPr>
          </a:p>
        </p:txBody>
      </p:sp>
      <p:pic>
        <p:nvPicPr>
          <p:cNvPr id="9218" name="Picture 2" descr="UI/UX Design With Figma : 5+ Real World Projects | Udemy">
            <a:extLst>
              <a:ext uri="{FF2B5EF4-FFF2-40B4-BE49-F238E27FC236}">
                <a16:creationId xmlns:a16="http://schemas.microsoft.com/office/drawing/2014/main" id="{F562C5DE-CA34-E072-2C67-8FCD7DC74A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27" r="19963"/>
          <a:stretch/>
        </p:blipFill>
        <p:spPr bwMode="auto">
          <a:xfrm>
            <a:off x="4619543" y="10"/>
            <a:ext cx="7572457"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21180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2B258D2B-6AC3-4B3A-A87C-FD7E65178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42" name="Picture 2" descr="Microsoft SQL servers hacked in TargetCompany ransomware attacks">
            <a:extLst>
              <a:ext uri="{FF2B5EF4-FFF2-40B4-BE49-F238E27FC236}">
                <a16:creationId xmlns:a16="http://schemas.microsoft.com/office/drawing/2014/main" id="{E5DEA894-38BD-3717-8694-5BEC10C560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58" r="19116"/>
          <a:stretch/>
        </p:blipFill>
        <p:spPr bwMode="auto">
          <a:xfrm>
            <a:off x="1" y="10"/>
            <a:ext cx="757444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49" name="Freeform 5">
            <a:extLst>
              <a:ext uri="{FF2B5EF4-FFF2-40B4-BE49-F238E27FC236}">
                <a16:creationId xmlns:a16="http://schemas.microsoft.com/office/drawing/2014/main" id="{8D55DD8B-9BF9-4B91-A22D-2D3F2AEFF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C3CE5950-C391-934D-DC8F-C7FDF21141DE}"/>
              </a:ext>
            </a:extLst>
          </p:cNvPr>
          <p:cNvSpPr>
            <a:spLocks noGrp="1"/>
          </p:cNvSpPr>
          <p:nvPr>
            <p:ph type="title"/>
          </p:nvPr>
        </p:nvSpPr>
        <p:spPr>
          <a:xfrm>
            <a:off x="541867" y="787400"/>
            <a:ext cx="7145866" cy="778933"/>
          </a:xfrm>
        </p:spPr>
        <p:txBody>
          <a:bodyPr anchor="ctr">
            <a:normAutofit/>
          </a:bodyPr>
          <a:lstStyle/>
          <a:p>
            <a:r>
              <a:rPr lang="en-US" sz="3200">
                <a:solidFill>
                  <a:srgbClr val="FEFFFF"/>
                </a:solidFill>
                <a:latin typeface="Arial" panose="020B0604020202020204" pitchFamily="34" charset="0"/>
                <a:cs typeface="Arial" panose="020B0604020202020204" pitchFamily="34" charset="0"/>
              </a:rPr>
              <a:t>DATABASE(MS SQL SERVER)</a:t>
            </a:r>
          </a:p>
        </p:txBody>
      </p:sp>
      <p:sp>
        <p:nvSpPr>
          <p:cNvPr id="3" name="Content Placeholder 2">
            <a:extLst>
              <a:ext uri="{FF2B5EF4-FFF2-40B4-BE49-F238E27FC236}">
                <a16:creationId xmlns:a16="http://schemas.microsoft.com/office/drawing/2014/main" id="{14A9427D-9F02-505E-91A4-4393A395BCA7}"/>
              </a:ext>
            </a:extLst>
          </p:cNvPr>
          <p:cNvSpPr>
            <a:spLocks noGrp="1"/>
          </p:cNvSpPr>
          <p:nvPr>
            <p:ph idx="1"/>
          </p:nvPr>
        </p:nvSpPr>
        <p:spPr>
          <a:xfrm>
            <a:off x="7860770" y="2017668"/>
            <a:ext cx="3750205" cy="3857816"/>
          </a:xfrm>
        </p:spPr>
        <p:txBody>
          <a:bodyPr>
            <a:normAutofit/>
          </a:bodyPr>
          <a:lstStyle/>
          <a:p>
            <a:r>
              <a:rPr lang="en-US" b="1">
                <a:solidFill>
                  <a:schemeClr val="tx1">
                    <a:lumMod val="95000"/>
                    <a:lumOff val="5000"/>
                  </a:schemeClr>
                </a:solidFill>
                <a:latin typeface="Arial" panose="020B0604020202020204" pitchFamily="34" charset="0"/>
                <a:cs typeface="Arial" panose="020B0604020202020204" pitchFamily="34" charset="0"/>
              </a:rPr>
              <a:t>Database Schema</a:t>
            </a:r>
            <a:r>
              <a:rPr lang="en-US">
                <a:solidFill>
                  <a:schemeClr val="tx1">
                    <a:lumMod val="95000"/>
                    <a:lumOff val="5000"/>
                  </a:schemeClr>
                </a:solidFill>
                <a:latin typeface="Arial" panose="020B0604020202020204" pitchFamily="34" charset="0"/>
                <a:cs typeface="Arial" panose="020B0604020202020204" pitchFamily="34" charset="0"/>
              </a:rPr>
              <a:t>: Design an efficient database schema that includes tables for users, tasks, sessions, profiles, and feedback. Define appropriate relationships and constraints.</a:t>
            </a:r>
          </a:p>
          <a:p>
            <a:r>
              <a:rPr lang="en-US" b="1">
                <a:solidFill>
                  <a:schemeClr val="tx1">
                    <a:lumMod val="95000"/>
                    <a:lumOff val="5000"/>
                  </a:schemeClr>
                </a:solidFill>
                <a:latin typeface="Arial" panose="020B0604020202020204" pitchFamily="34" charset="0"/>
                <a:cs typeface="Arial" panose="020B0604020202020204" pitchFamily="34" charset="0"/>
              </a:rPr>
              <a:t>Data Storage</a:t>
            </a:r>
            <a:r>
              <a:rPr lang="en-US">
                <a:solidFill>
                  <a:schemeClr val="tx1">
                    <a:lumMod val="95000"/>
                    <a:lumOff val="5000"/>
                  </a:schemeClr>
                </a:solidFill>
                <a:latin typeface="Arial" panose="020B0604020202020204" pitchFamily="34" charset="0"/>
                <a:cs typeface="Arial" panose="020B0604020202020204" pitchFamily="34" charset="0"/>
              </a:rPr>
              <a:t>: Store user account details, task/session information, intern profiles, and feedback securely in the MS SQL Server database.</a:t>
            </a:r>
          </a:p>
          <a:p>
            <a:pPr marL="0" indent="0">
              <a:buNone/>
            </a:pPr>
            <a:endParaRPr lang="en-US">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0959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1317" name="Rectangle 11316">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4619543" cy="6854038"/>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CE5950-C391-934D-DC8F-C7FDF21141DE}"/>
              </a:ext>
            </a:extLst>
          </p:cNvPr>
          <p:cNvSpPr>
            <a:spLocks noGrp="1"/>
          </p:cNvSpPr>
          <p:nvPr>
            <p:ph type="title"/>
          </p:nvPr>
        </p:nvSpPr>
        <p:spPr>
          <a:xfrm>
            <a:off x="649224" y="645106"/>
            <a:ext cx="3650279" cy="1259894"/>
          </a:xfrm>
        </p:spPr>
        <p:txBody>
          <a:bodyPr>
            <a:normAutofit/>
          </a:bodyPr>
          <a:lstStyle/>
          <a:p>
            <a:pPr>
              <a:lnSpc>
                <a:spcPct val="90000"/>
              </a:lnSpc>
            </a:pPr>
            <a:r>
              <a:rPr lang="en-US" sz="2800">
                <a:latin typeface="Arial" panose="020B0604020202020204" pitchFamily="34" charset="0"/>
                <a:cs typeface="Arial" panose="020B0604020202020204" pitchFamily="34" charset="0"/>
              </a:rPr>
              <a:t>BACK-END(SPRINGBOOT)</a:t>
            </a:r>
          </a:p>
        </p:txBody>
      </p:sp>
      <p:sp>
        <p:nvSpPr>
          <p:cNvPr id="3" name="Content Placeholder 2">
            <a:extLst>
              <a:ext uri="{FF2B5EF4-FFF2-40B4-BE49-F238E27FC236}">
                <a16:creationId xmlns:a16="http://schemas.microsoft.com/office/drawing/2014/main" id="{14A9427D-9F02-505E-91A4-4393A395BCA7}"/>
              </a:ext>
            </a:extLst>
          </p:cNvPr>
          <p:cNvSpPr>
            <a:spLocks noGrp="1"/>
          </p:cNvSpPr>
          <p:nvPr>
            <p:ph idx="1"/>
          </p:nvPr>
        </p:nvSpPr>
        <p:spPr>
          <a:xfrm>
            <a:off x="649225" y="1882194"/>
            <a:ext cx="3650278" cy="4447594"/>
          </a:xfrm>
        </p:spPr>
        <p:txBody>
          <a:bodyPr>
            <a:normAutofit fontScale="92500" lnSpcReduction="10000"/>
          </a:bodyPr>
          <a:lstStyle/>
          <a:p>
            <a:pPr>
              <a:lnSpc>
                <a:spcPct val="90000"/>
              </a:lnSpc>
            </a:pPr>
            <a:r>
              <a:rPr lang="en-US" sz="1500" b="1" dirty="0">
                <a:latin typeface="Arial" panose="020B0604020202020204" pitchFamily="34" charset="0"/>
                <a:cs typeface="Arial" panose="020B0604020202020204" pitchFamily="34" charset="0"/>
              </a:rPr>
              <a:t>User Authentication</a:t>
            </a:r>
            <a:r>
              <a:rPr lang="en-US" sz="1500" dirty="0">
                <a:latin typeface="Arial" panose="020B0604020202020204" pitchFamily="34" charset="0"/>
                <a:cs typeface="Arial" panose="020B0604020202020204" pitchFamily="34" charset="0"/>
              </a:rPr>
              <a:t>: Implement user authentication and authorization using Spring Security. Allow organizers and interns to register, log in, and access their respective profiles.</a:t>
            </a:r>
          </a:p>
          <a:p>
            <a:pPr>
              <a:lnSpc>
                <a:spcPct val="90000"/>
              </a:lnSpc>
            </a:pPr>
            <a:r>
              <a:rPr lang="en-US" sz="1500" b="1" dirty="0">
                <a:latin typeface="Arial" panose="020B0604020202020204" pitchFamily="34" charset="0"/>
                <a:cs typeface="Arial" panose="020B0604020202020204" pitchFamily="34" charset="0"/>
              </a:rPr>
              <a:t>API Endpoints</a:t>
            </a:r>
            <a:r>
              <a:rPr lang="en-US" sz="1500" dirty="0">
                <a:latin typeface="Arial" panose="020B0604020202020204" pitchFamily="34" charset="0"/>
                <a:cs typeface="Arial" panose="020B0604020202020204" pitchFamily="34" charset="0"/>
              </a:rPr>
              <a:t>: Create RESTful API endpoints using Spring Boot to support various functionalities, including creating and managing tasks, sessions, profiles, and feedback.</a:t>
            </a:r>
          </a:p>
          <a:p>
            <a:pPr>
              <a:lnSpc>
                <a:spcPct val="90000"/>
              </a:lnSpc>
            </a:pPr>
            <a:r>
              <a:rPr lang="en-US" sz="1500" b="1" dirty="0">
                <a:latin typeface="Arial" panose="020B0604020202020204" pitchFamily="34" charset="0"/>
                <a:cs typeface="Arial" panose="020B0604020202020204" pitchFamily="34" charset="0"/>
              </a:rPr>
              <a:t>Database Integration</a:t>
            </a:r>
            <a:r>
              <a:rPr lang="en-US" sz="1500" dirty="0">
                <a:latin typeface="Arial" panose="020B0604020202020204" pitchFamily="34" charset="0"/>
                <a:cs typeface="Arial" panose="020B0604020202020204" pitchFamily="34" charset="0"/>
              </a:rPr>
              <a:t>: Use Spring Data JPA to interact with the MS SQL Server database. Define entities for users, tasks, sessions, profiles, and feedback, and establish relationships between them.</a:t>
            </a:r>
          </a:p>
          <a:p>
            <a:pPr>
              <a:lnSpc>
                <a:spcPct val="90000"/>
              </a:lnSpc>
            </a:pPr>
            <a:r>
              <a:rPr lang="en-US" sz="1500" b="1" dirty="0">
                <a:latin typeface="Arial" panose="020B0604020202020204" pitchFamily="34" charset="0"/>
                <a:cs typeface="Arial" panose="020B0604020202020204" pitchFamily="34" charset="0"/>
              </a:rPr>
              <a:t>Feedback System</a:t>
            </a:r>
            <a:r>
              <a:rPr lang="en-US" sz="1500" dirty="0">
                <a:latin typeface="Arial" panose="020B0604020202020204" pitchFamily="34" charset="0"/>
                <a:cs typeface="Arial" panose="020B0604020202020204" pitchFamily="34" charset="0"/>
              </a:rPr>
              <a:t>: Develop a feedback system that allows interns to submit feedback for the entire internship experience. Store feedback data in the database for analysis</a:t>
            </a:r>
            <a:r>
              <a:rPr lang="en-US" sz="1200" dirty="0">
                <a:latin typeface="Arial" panose="020B0604020202020204" pitchFamily="34" charset="0"/>
                <a:cs typeface="Arial" panose="020B0604020202020204" pitchFamily="34" charset="0"/>
              </a:rPr>
              <a:t>.</a:t>
            </a:r>
          </a:p>
          <a:p>
            <a:pPr>
              <a:lnSpc>
                <a:spcPct val="90000"/>
              </a:lnSpc>
            </a:pPr>
            <a:endParaRPr lang="en-US" sz="1100" dirty="0">
              <a:latin typeface="Arial" panose="020B0604020202020204" pitchFamily="34" charset="0"/>
              <a:cs typeface="Arial" panose="020B0604020202020204" pitchFamily="34" charset="0"/>
            </a:endParaRPr>
          </a:p>
        </p:txBody>
      </p:sp>
      <p:pic>
        <p:nvPicPr>
          <p:cNvPr id="11266" name="Picture 2" descr="The image is a featured image for a blog post titled &quot;Spring Boot 3 With Kotlin DSL. REST API Without Annotations&quot; and consists of a Spring Boot logo and a blurred photo of a desk with monitor.">
            <a:extLst>
              <a:ext uri="{FF2B5EF4-FFF2-40B4-BE49-F238E27FC236}">
                <a16:creationId xmlns:a16="http://schemas.microsoft.com/office/drawing/2014/main" id="{B9D0CF4A-3CD2-71C1-F47E-4438E1A3DB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48" r="19142"/>
          <a:stretch/>
        </p:blipFill>
        <p:spPr bwMode="auto">
          <a:xfrm>
            <a:off x="4619543" y="10"/>
            <a:ext cx="7572457"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55308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E5950-C391-934D-DC8F-C7FDF21141DE}"/>
              </a:ext>
            </a:extLst>
          </p:cNvPr>
          <p:cNvSpPr>
            <a:spLocks noGrp="1"/>
          </p:cNvSpPr>
          <p:nvPr>
            <p:ph type="title"/>
          </p:nvPr>
        </p:nvSpPr>
        <p:spPr>
          <a:xfrm>
            <a:off x="1687669" y="624110"/>
            <a:ext cx="4137059" cy="1280890"/>
          </a:xfrm>
        </p:spPr>
        <p:txBody>
          <a:bodyPr>
            <a:normAutofit/>
          </a:bodyPr>
          <a:lstStyle/>
          <a:p>
            <a:r>
              <a:rPr lang="en-US" sz="3200">
                <a:latin typeface="Arial" panose="020B0604020202020204" pitchFamily="34" charset="0"/>
                <a:cs typeface="Arial" panose="020B0604020202020204" pitchFamily="34" charset="0"/>
              </a:rPr>
              <a:t>FRONT-END(REACTJS)</a:t>
            </a:r>
          </a:p>
        </p:txBody>
      </p:sp>
      <p:sp>
        <p:nvSpPr>
          <p:cNvPr id="3" name="Content Placeholder 2">
            <a:extLst>
              <a:ext uri="{FF2B5EF4-FFF2-40B4-BE49-F238E27FC236}">
                <a16:creationId xmlns:a16="http://schemas.microsoft.com/office/drawing/2014/main" id="{14A9427D-9F02-505E-91A4-4393A395BCA7}"/>
              </a:ext>
            </a:extLst>
          </p:cNvPr>
          <p:cNvSpPr>
            <a:spLocks noGrp="1"/>
          </p:cNvSpPr>
          <p:nvPr>
            <p:ph idx="1"/>
          </p:nvPr>
        </p:nvSpPr>
        <p:spPr>
          <a:xfrm>
            <a:off x="1683956" y="2133600"/>
            <a:ext cx="4140772" cy="3777622"/>
          </a:xfrm>
        </p:spPr>
        <p:txBody>
          <a:bodyPr>
            <a:normAutofit/>
          </a:bodyPr>
          <a:lstStyle/>
          <a:p>
            <a:pPr>
              <a:lnSpc>
                <a:spcPct val="90000"/>
              </a:lnSpc>
            </a:pPr>
            <a:r>
              <a:rPr lang="en-US" sz="1400" b="1">
                <a:solidFill>
                  <a:schemeClr val="tx1"/>
                </a:solidFill>
                <a:latin typeface="Arial" panose="020B0604020202020204" pitchFamily="34" charset="0"/>
                <a:cs typeface="Arial" panose="020B0604020202020204" pitchFamily="34" charset="0"/>
              </a:rPr>
              <a:t>User Interface</a:t>
            </a:r>
            <a:r>
              <a:rPr lang="en-US" sz="1400">
                <a:solidFill>
                  <a:schemeClr val="tx1"/>
                </a:solidFill>
                <a:latin typeface="Arial" panose="020B0604020202020204" pitchFamily="34" charset="0"/>
                <a:cs typeface="Arial" panose="020B0604020202020204" pitchFamily="34" charset="0"/>
              </a:rPr>
              <a:t>: Build an intuitive and responsive user interface using ReactJS. Design separate views for organizers and interns, focusing on ease of use.</a:t>
            </a:r>
          </a:p>
          <a:p>
            <a:pPr>
              <a:lnSpc>
                <a:spcPct val="90000"/>
              </a:lnSpc>
            </a:pPr>
            <a:r>
              <a:rPr lang="en-US" sz="1400" b="1">
                <a:solidFill>
                  <a:schemeClr val="tx1"/>
                </a:solidFill>
                <a:latin typeface="Arial" panose="020B0604020202020204" pitchFamily="34" charset="0"/>
                <a:cs typeface="Arial" panose="020B0604020202020204" pitchFamily="34" charset="0"/>
              </a:rPr>
              <a:t>Task and Session Management</a:t>
            </a:r>
            <a:r>
              <a:rPr lang="en-US" sz="1400">
                <a:solidFill>
                  <a:schemeClr val="tx1"/>
                </a:solidFill>
                <a:latin typeface="Arial" panose="020B0604020202020204" pitchFamily="34" charset="0"/>
                <a:cs typeface="Arial" panose="020B0604020202020204" pitchFamily="34" charset="0"/>
              </a:rPr>
              <a:t>: Create forms and views for organizers to add, update, and delete tasks and sessions. Display these resources for interns to access.</a:t>
            </a:r>
          </a:p>
          <a:p>
            <a:pPr>
              <a:lnSpc>
                <a:spcPct val="90000"/>
              </a:lnSpc>
            </a:pPr>
            <a:r>
              <a:rPr lang="en-US" sz="1400" b="1">
                <a:solidFill>
                  <a:schemeClr val="tx1"/>
                </a:solidFill>
                <a:latin typeface="Arial" panose="020B0604020202020204" pitchFamily="34" charset="0"/>
                <a:cs typeface="Arial" panose="020B0604020202020204" pitchFamily="34" charset="0"/>
              </a:rPr>
              <a:t>Profile Management</a:t>
            </a:r>
            <a:r>
              <a:rPr lang="en-US" sz="1400">
                <a:solidFill>
                  <a:schemeClr val="tx1"/>
                </a:solidFill>
                <a:latin typeface="Arial" panose="020B0604020202020204" pitchFamily="34" charset="0"/>
                <a:cs typeface="Arial" panose="020B0604020202020204" pitchFamily="34" charset="0"/>
              </a:rPr>
              <a:t>: Implement profile management functionality, including creating, editing, and deleting intern profiles. Organizers should have the authority to perform these actions.</a:t>
            </a:r>
          </a:p>
          <a:p>
            <a:pPr>
              <a:lnSpc>
                <a:spcPct val="90000"/>
              </a:lnSpc>
            </a:pPr>
            <a:r>
              <a:rPr lang="en-US" sz="1400" b="1">
                <a:solidFill>
                  <a:schemeClr val="tx1"/>
                </a:solidFill>
                <a:latin typeface="Arial" panose="020B0604020202020204" pitchFamily="34" charset="0"/>
                <a:cs typeface="Arial" panose="020B0604020202020204" pitchFamily="34" charset="0"/>
              </a:rPr>
              <a:t>Feedback Submission</a:t>
            </a:r>
            <a:r>
              <a:rPr lang="en-US" sz="1400">
                <a:solidFill>
                  <a:schemeClr val="tx1"/>
                </a:solidFill>
                <a:latin typeface="Arial" panose="020B0604020202020204" pitchFamily="34" charset="0"/>
                <a:cs typeface="Arial" panose="020B0604020202020204" pitchFamily="34" charset="0"/>
              </a:rPr>
              <a:t>: Develop a user-friendly feedback submission form for interns to provide feedback on their internship experience.</a:t>
            </a:r>
          </a:p>
          <a:p>
            <a:pPr>
              <a:lnSpc>
                <a:spcPct val="90000"/>
              </a:lnSpc>
            </a:pPr>
            <a:endParaRPr lang="en-US" sz="1400">
              <a:solidFill>
                <a:schemeClr val="tx1"/>
              </a:solidFill>
              <a:latin typeface="Arial" panose="020B0604020202020204" pitchFamily="34" charset="0"/>
              <a:cs typeface="Arial" panose="020B0604020202020204" pitchFamily="34" charset="0"/>
            </a:endParaRPr>
          </a:p>
        </p:txBody>
      </p:sp>
      <p:pic>
        <p:nvPicPr>
          <p:cNvPr id="12290" name="Picture 2">
            <a:extLst>
              <a:ext uri="{FF2B5EF4-FFF2-40B4-BE49-F238E27FC236}">
                <a16:creationId xmlns:a16="http://schemas.microsoft.com/office/drawing/2014/main" id="{FD84BF97-12CC-5D3D-FD8D-5C62AA47EB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147" r="24820"/>
          <a:stretch/>
        </p:blipFill>
        <p:spPr bwMode="auto">
          <a:xfrm>
            <a:off x="6091916" y="10"/>
            <a:ext cx="6100084"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889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13314" name="Picture 2" descr="How To Create A Wireframe In Figma | Flatiron School">
            <a:extLst>
              <a:ext uri="{FF2B5EF4-FFF2-40B4-BE49-F238E27FC236}">
                <a16:creationId xmlns:a16="http://schemas.microsoft.com/office/drawing/2014/main" id="{BDCF4DA3-9BD5-D8AE-709E-D6E105CB9B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513" r="19192" b="257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3323" name="Freeform 5">
            <a:extLst>
              <a:ext uri="{FF2B5EF4-FFF2-40B4-BE49-F238E27FC236}">
                <a16:creationId xmlns:a16="http://schemas.microsoft.com/office/drawing/2014/main" id="{201543D1-8AF1-41DA-AB4A-ECE74D355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0391775" cy="6858000"/>
          </a:xfrm>
          <a:custGeom>
            <a:avLst/>
            <a:gdLst>
              <a:gd name="T0" fmla="*/ 0 w 2184"/>
              <a:gd name="T1" fmla="*/ 1441 h 1441"/>
              <a:gd name="T2" fmla="*/ 1482 w 2184"/>
              <a:gd name="T3" fmla="*/ 1441 h 1441"/>
              <a:gd name="T4" fmla="*/ 2161 w 2184"/>
              <a:gd name="T5" fmla="*/ 762 h 1441"/>
              <a:gd name="T6" fmla="*/ 2161 w 2184"/>
              <a:gd name="T7" fmla="*/ 678 h 1441"/>
              <a:gd name="T8" fmla="*/ 1483 w 2184"/>
              <a:gd name="T9" fmla="*/ 0 h 1441"/>
              <a:gd name="T10" fmla="*/ 0 w 2184"/>
              <a:gd name="T11" fmla="*/ 0 h 1441"/>
              <a:gd name="T12" fmla="*/ 0 w 2184"/>
              <a:gd name="T13" fmla="*/ 1441 h 1441"/>
            </a:gdLst>
            <a:ahLst/>
            <a:cxnLst>
              <a:cxn ang="0">
                <a:pos x="T0" y="T1"/>
              </a:cxn>
              <a:cxn ang="0">
                <a:pos x="T2" y="T3"/>
              </a:cxn>
              <a:cxn ang="0">
                <a:pos x="T4" y="T5"/>
              </a:cxn>
              <a:cxn ang="0">
                <a:pos x="T6" y="T7"/>
              </a:cxn>
              <a:cxn ang="0">
                <a:pos x="T8" y="T9"/>
              </a:cxn>
              <a:cxn ang="0">
                <a:pos x="T10" y="T11"/>
              </a:cxn>
              <a:cxn ang="0">
                <a:pos x="T12" y="T13"/>
              </a:cxn>
            </a:cxnLst>
            <a:rect l="0" t="0" r="r" b="b"/>
            <a:pathLst>
              <a:path w="2184" h="1441">
                <a:moveTo>
                  <a:pt x="0" y="1441"/>
                </a:moveTo>
                <a:cubicBezTo>
                  <a:pt x="1482" y="1441"/>
                  <a:pt x="1482" y="1441"/>
                  <a:pt x="1482" y="1441"/>
                </a:cubicBezTo>
                <a:cubicBezTo>
                  <a:pt x="2161" y="762"/>
                  <a:pt x="2161" y="762"/>
                  <a:pt x="2161" y="762"/>
                </a:cubicBezTo>
                <a:cubicBezTo>
                  <a:pt x="2184" y="739"/>
                  <a:pt x="2184" y="701"/>
                  <a:pt x="2161" y="678"/>
                </a:cubicBezTo>
                <a:cubicBezTo>
                  <a:pt x="1483" y="0"/>
                  <a:pt x="1483" y="0"/>
                  <a:pt x="1483" y="0"/>
                </a:cubicBezTo>
                <a:cubicBezTo>
                  <a:pt x="0" y="0"/>
                  <a:pt x="0" y="0"/>
                  <a:pt x="0" y="0"/>
                </a:cubicBezTo>
                <a:lnTo>
                  <a:pt x="0" y="1441"/>
                </a:lnTo>
                <a:close/>
              </a:path>
            </a:pathLst>
          </a:custGeom>
          <a:solidFill>
            <a:schemeClr val="tx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2D478D3-0BDF-BD73-6585-385EB5FFDEBE}"/>
              </a:ext>
            </a:extLst>
          </p:cNvPr>
          <p:cNvSpPr>
            <a:spLocks noGrp="1"/>
          </p:cNvSpPr>
          <p:nvPr>
            <p:ph type="title"/>
          </p:nvPr>
        </p:nvSpPr>
        <p:spPr>
          <a:xfrm>
            <a:off x="541867" y="626533"/>
            <a:ext cx="7128933" cy="1278467"/>
          </a:xfrm>
        </p:spPr>
        <p:txBody>
          <a:bodyPr anchor="ctr">
            <a:normAutofit/>
          </a:bodyPr>
          <a:lstStyle/>
          <a:p>
            <a:r>
              <a:rPr lang="en-US" sz="3200">
                <a:solidFill>
                  <a:srgbClr val="FEFFFF"/>
                </a:solidFill>
              </a:rPr>
              <a:t>UI DESIGN</a:t>
            </a:r>
          </a:p>
        </p:txBody>
      </p:sp>
      <p:sp>
        <p:nvSpPr>
          <p:cNvPr id="3" name="Content Placeholder 2">
            <a:extLst>
              <a:ext uri="{FF2B5EF4-FFF2-40B4-BE49-F238E27FC236}">
                <a16:creationId xmlns:a16="http://schemas.microsoft.com/office/drawing/2014/main" id="{6FE11105-C32E-CFAD-E6BC-E91A48417AFC}"/>
              </a:ext>
            </a:extLst>
          </p:cNvPr>
          <p:cNvSpPr>
            <a:spLocks noGrp="1"/>
          </p:cNvSpPr>
          <p:nvPr>
            <p:ph idx="1"/>
          </p:nvPr>
        </p:nvSpPr>
        <p:spPr>
          <a:xfrm>
            <a:off x="541868" y="2133599"/>
            <a:ext cx="7493000" cy="3809999"/>
          </a:xfrm>
        </p:spPr>
        <p:txBody>
          <a:bodyPr>
            <a:normAutofit/>
          </a:bodyPr>
          <a:lstStyle/>
          <a:p>
            <a:r>
              <a:rPr lang="en-US">
                <a:solidFill>
                  <a:srgbClr val="FEFFFF"/>
                </a:solidFill>
              </a:rPr>
              <a:t>Link:</a:t>
            </a:r>
            <a:r>
              <a:rPr lang="en-US">
                <a:solidFill>
                  <a:srgbClr val="FEFFFF"/>
                </a:solidFill>
                <a:effectLst/>
                <a:hlinkClick r:id="rId3"/>
              </a:rPr>
              <a:t>https://www.figma.com/proto/XN4NnSIeYOx8qYvVYbHDTy/Intern_App?type=design&amp;t=ywNACPitra1JiKjj-0&amp;scaling=scale-down&amp;page-id=0%3A1&amp;node-id=1-2</a:t>
            </a:r>
            <a:endParaRPr lang="en-US">
              <a:solidFill>
                <a:srgbClr val="FEFFFF"/>
              </a:solidFill>
            </a:endParaRPr>
          </a:p>
        </p:txBody>
      </p:sp>
    </p:spTree>
    <p:extLst>
      <p:ext uri="{BB962C8B-B14F-4D97-AF65-F5344CB8AC3E}">
        <p14:creationId xmlns:p14="http://schemas.microsoft.com/office/powerpoint/2010/main" val="254332563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14338" name="Picture 2" descr="Demo Images – Browse 38,353 Stock Photos, Vectors, and Video | Adobe Stock">
            <a:extLst>
              <a:ext uri="{FF2B5EF4-FFF2-40B4-BE49-F238E27FC236}">
                <a16:creationId xmlns:a16="http://schemas.microsoft.com/office/drawing/2014/main" id="{5866F399-42F7-00E1-23F2-3BBF84358B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35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4343" name="Freeform 5">
            <a:extLst>
              <a:ext uri="{FF2B5EF4-FFF2-40B4-BE49-F238E27FC236}">
                <a16:creationId xmlns:a16="http://schemas.microsoft.com/office/drawing/2014/main" id="{201543D1-8AF1-41DA-AB4A-ECE74D355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0391775" cy="6858000"/>
          </a:xfrm>
          <a:custGeom>
            <a:avLst/>
            <a:gdLst>
              <a:gd name="T0" fmla="*/ 0 w 2184"/>
              <a:gd name="T1" fmla="*/ 1441 h 1441"/>
              <a:gd name="T2" fmla="*/ 1482 w 2184"/>
              <a:gd name="T3" fmla="*/ 1441 h 1441"/>
              <a:gd name="T4" fmla="*/ 2161 w 2184"/>
              <a:gd name="T5" fmla="*/ 762 h 1441"/>
              <a:gd name="T6" fmla="*/ 2161 w 2184"/>
              <a:gd name="T7" fmla="*/ 678 h 1441"/>
              <a:gd name="T8" fmla="*/ 1483 w 2184"/>
              <a:gd name="T9" fmla="*/ 0 h 1441"/>
              <a:gd name="T10" fmla="*/ 0 w 2184"/>
              <a:gd name="T11" fmla="*/ 0 h 1441"/>
              <a:gd name="T12" fmla="*/ 0 w 2184"/>
              <a:gd name="T13" fmla="*/ 1441 h 1441"/>
            </a:gdLst>
            <a:ahLst/>
            <a:cxnLst>
              <a:cxn ang="0">
                <a:pos x="T0" y="T1"/>
              </a:cxn>
              <a:cxn ang="0">
                <a:pos x="T2" y="T3"/>
              </a:cxn>
              <a:cxn ang="0">
                <a:pos x="T4" y="T5"/>
              </a:cxn>
              <a:cxn ang="0">
                <a:pos x="T6" y="T7"/>
              </a:cxn>
              <a:cxn ang="0">
                <a:pos x="T8" y="T9"/>
              </a:cxn>
              <a:cxn ang="0">
                <a:pos x="T10" y="T11"/>
              </a:cxn>
              <a:cxn ang="0">
                <a:pos x="T12" y="T13"/>
              </a:cxn>
            </a:cxnLst>
            <a:rect l="0" t="0" r="r" b="b"/>
            <a:pathLst>
              <a:path w="2184" h="1441">
                <a:moveTo>
                  <a:pt x="0" y="1441"/>
                </a:moveTo>
                <a:cubicBezTo>
                  <a:pt x="1482" y="1441"/>
                  <a:pt x="1482" y="1441"/>
                  <a:pt x="1482" y="1441"/>
                </a:cubicBezTo>
                <a:cubicBezTo>
                  <a:pt x="2161" y="762"/>
                  <a:pt x="2161" y="762"/>
                  <a:pt x="2161" y="762"/>
                </a:cubicBezTo>
                <a:cubicBezTo>
                  <a:pt x="2184" y="739"/>
                  <a:pt x="2184" y="701"/>
                  <a:pt x="2161" y="678"/>
                </a:cubicBezTo>
                <a:cubicBezTo>
                  <a:pt x="1483" y="0"/>
                  <a:pt x="1483" y="0"/>
                  <a:pt x="1483" y="0"/>
                </a:cubicBezTo>
                <a:cubicBezTo>
                  <a:pt x="0" y="0"/>
                  <a:pt x="0" y="0"/>
                  <a:pt x="0" y="0"/>
                </a:cubicBezTo>
                <a:lnTo>
                  <a:pt x="0" y="1441"/>
                </a:lnTo>
                <a:close/>
              </a:path>
            </a:pathLst>
          </a:custGeom>
          <a:solidFill>
            <a:schemeClr val="tx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4BBCDDD-7EB1-5B15-26DB-7512BC1B5278}"/>
              </a:ext>
            </a:extLst>
          </p:cNvPr>
          <p:cNvSpPr>
            <a:spLocks noGrp="1"/>
          </p:cNvSpPr>
          <p:nvPr>
            <p:ph type="title"/>
          </p:nvPr>
        </p:nvSpPr>
        <p:spPr>
          <a:xfrm>
            <a:off x="541867" y="626533"/>
            <a:ext cx="7128933" cy="1278467"/>
          </a:xfrm>
        </p:spPr>
        <p:txBody>
          <a:bodyPr anchor="ctr">
            <a:normAutofit/>
          </a:bodyPr>
          <a:lstStyle/>
          <a:p>
            <a:r>
              <a:rPr lang="en-US" sz="3200">
                <a:solidFill>
                  <a:srgbClr val="FEFFFF"/>
                </a:solidFill>
              </a:rPr>
              <a:t>DEMO</a:t>
            </a:r>
          </a:p>
        </p:txBody>
      </p:sp>
      <p:sp>
        <p:nvSpPr>
          <p:cNvPr id="3" name="Content Placeholder 2">
            <a:extLst>
              <a:ext uri="{FF2B5EF4-FFF2-40B4-BE49-F238E27FC236}">
                <a16:creationId xmlns:a16="http://schemas.microsoft.com/office/drawing/2014/main" id="{C58F994C-DC1F-98AF-7F9A-ABFE38500F33}"/>
              </a:ext>
            </a:extLst>
          </p:cNvPr>
          <p:cNvSpPr>
            <a:spLocks noGrp="1"/>
          </p:cNvSpPr>
          <p:nvPr>
            <p:ph idx="1"/>
          </p:nvPr>
        </p:nvSpPr>
        <p:spPr>
          <a:xfrm>
            <a:off x="541868" y="2133599"/>
            <a:ext cx="7493000" cy="3809999"/>
          </a:xfrm>
        </p:spPr>
        <p:txBody>
          <a:bodyPr>
            <a:normAutofit/>
          </a:bodyPr>
          <a:lstStyle/>
          <a:p>
            <a:endParaRPr lang="en-US" dirty="0">
              <a:solidFill>
                <a:srgbClr val="FEFFFF"/>
              </a:solidFill>
            </a:endParaRPr>
          </a:p>
        </p:txBody>
      </p:sp>
    </p:spTree>
    <p:extLst>
      <p:ext uri="{BB962C8B-B14F-4D97-AF65-F5344CB8AC3E}">
        <p14:creationId xmlns:p14="http://schemas.microsoft.com/office/powerpoint/2010/main" val="85034745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71" name="Rectangle 15370">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6" name="Picture 6" descr="The Advantages Small Schools Can Provide - Tenney School">
            <a:extLst>
              <a:ext uri="{FF2B5EF4-FFF2-40B4-BE49-F238E27FC236}">
                <a16:creationId xmlns:a16="http://schemas.microsoft.com/office/drawing/2014/main" id="{B692A679-6B57-3EB0-769E-F13AE945978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7697" r="8748" b="1"/>
          <a:stretch/>
        </p:blipFill>
        <p:spPr bwMode="auto">
          <a:xfrm>
            <a:off x="-8825" y="-561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2A4751E-5739-C0B8-C110-DF7754F1B5B6}"/>
              </a:ext>
            </a:extLst>
          </p:cNvPr>
          <p:cNvSpPr>
            <a:spLocks noGrp="1"/>
          </p:cNvSpPr>
          <p:nvPr>
            <p:ph type="title"/>
          </p:nvPr>
        </p:nvSpPr>
        <p:spPr>
          <a:xfrm>
            <a:off x="2592925" y="624110"/>
            <a:ext cx="8911687" cy="1280890"/>
          </a:xfrm>
        </p:spPr>
        <p:txBody>
          <a:bodyPr>
            <a:normAutofit/>
          </a:bodyPr>
          <a:lstStyle/>
          <a:p>
            <a:r>
              <a:rPr lang="en-US">
                <a:solidFill>
                  <a:srgbClr val="FFFFFF"/>
                </a:solidFill>
              </a:rPr>
              <a:t>ADVANTAGES</a:t>
            </a:r>
          </a:p>
        </p:txBody>
      </p:sp>
      <p:sp>
        <p:nvSpPr>
          <p:cNvPr id="3" name="Content Placeholder 2">
            <a:extLst>
              <a:ext uri="{FF2B5EF4-FFF2-40B4-BE49-F238E27FC236}">
                <a16:creationId xmlns:a16="http://schemas.microsoft.com/office/drawing/2014/main" id="{C8528878-C6DA-0059-4A11-906189B5DB01}"/>
              </a:ext>
            </a:extLst>
          </p:cNvPr>
          <p:cNvSpPr>
            <a:spLocks noGrp="1"/>
          </p:cNvSpPr>
          <p:nvPr>
            <p:ph idx="1"/>
          </p:nvPr>
        </p:nvSpPr>
        <p:spPr>
          <a:xfrm>
            <a:off x="2589212" y="2133600"/>
            <a:ext cx="8915400" cy="3777622"/>
          </a:xfrm>
        </p:spPr>
        <p:txBody>
          <a:bodyPr>
            <a:normAutofit/>
          </a:bodyPr>
          <a:lstStyle/>
          <a:p>
            <a:pPr>
              <a:buClr>
                <a:srgbClr val="FF3F0F"/>
              </a:buClr>
            </a:pPr>
            <a:r>
              <a:rPr lang="en-US" b="1" i="0">
                <a:effectLst/>
                <a:latin typeface="Söhne"/>
              </a:rPr>
              <a:t>Efficient Internship Management</a:t>
            </a:r>
            <a:r>
              <a:rPr lang="en-US" b="0" i="0">
                <a:effectLst/>
                <a:latin typeface="Söhne"/>
              </a:rPr>
              <a:t>: The application streamlines internship management by allowing organizers to post sessions and tasks, track intern progress, and receive feedback in one centralized platform.</a:t>
            </a:r>
          </a:p>
          <a:p>
            <a:pPr>
              <a:buClr>
                <a:srgbClr val="FF3F0F"/>
              </a:buClr>
            </a:pPr>
            <a:r>
              <a:rPr lang="en-US" b="1" i="0">
                <a:effectLst/>
                <a:latin typeface="Söhne"/>
              </a:rPr>
              <a:t>Enhanced Communication</a:t>
            </a:r>
            <a:r>
              <a:rPr lang="en-US" b="0" i="0">
                <a:effectLst/>
                <a:latin typeface="Söhne"/>
              </a:rPr>
              <a:t>: Interns can easily access tasks and provide feedback, fostering better communication and engagement between organizers and interns.</a:t>
            </a:r>
          </a:p>
          <a:p>
            <a:pPr>
              <a:buClr>
                <a:srgbClr val="FF3F0F"/>
              </a:buClr>
            </a:pPr>
            <a:r>
              <a:rPr lang="en-US" b="1" i="0">
                <a:effectLst/>
                <a:latin typeface="Söhne"/>
              </a:rPr>
              <a:t>Profile Management</a:t>
            </a:r>
            <a:r>
              <a:rPr lang="en-US" b="0" i="0">
                <a:effectLst/>
                <a:latin typeface="Söhne"/>
              </a:rPr>
              <a:t>: Organizers have the ability to efficiently manage intern profiles, facilitating tasks such as creating, updating, and deleting intern profiles.</a:t>
            </a:r>
          </a:p>
          <a:p>
            <a:pPr>
              <a:buClr>
                <a:srgbClr val="FF3F0F"/>
              </a:buClr>
            </a:pPr>
            <a:endParaRPr lang="en-US"/>
          </a:p>
        </p:txBody>
      </p:sp>
    </p:spTree>
    <p:extLst>
      <p:ext uri="{BB962C8B-B14F-4D97-AF65-F5344CB8AC3E}">
        <p14:creationId xmlns:p14="http://schemas.microsoft.com/office/powerpoint/2010/main" val="350416001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The Future of Data Enhancement">
            <a:extLst>
              <a:ext uri="{FF2B5EF4-FFF2-40B4-BE49-F238E27FC236}">
                <a16:creationId xmlns:a16="http://schemas.microsoft.com/office/drawing/2014/main" id="{9FF383B0-1FD5-7EAF-75E5-A9E7C4B901E5}"/>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17670" r="9441"/>
          <a:stretch/>
        </p:blipFill>
        <p:spPr bwMode="auto">
          <a:xfrm>
            <a:off x="-8825" y="-561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2E9AFB-3844-2164-BE17-C50D3C929F68}"/>
              </a:ext>
            </a:extLst>
          </p:cNvPr>
          <p:cNvSpPr>
            <a:spLocks noGrp="1"/>
          </p:cNvSpPr>
          <p:nvPr>
            <p:ph type="title"/>
          </p:nvPr>
        </p:nvSpPr>
        <p:spPr>
          <a:xfrm>
            <a:off x="2592925" y="624110"/>
            <a:ext cx="8911687" cy="1280890"/>
          </a:xfrm>
        </p:spPr>
        <p:txBody>
          <a:bodyPr>
            <a:normAutofit/>
          </a:bodyPr>
          <a:lstStyle/>
          <a:p>
            <a:r>
              <a:rPr lang="en-US">
                <a:solidFill>
                  <a:srgbClr val="FFFFFF"/>
                </a:solidFill>
              </a:rPr>
              <a:t>FUTURE ENHANCEMENTS</a:t>
            </a:r>
          </a:p>
        </p:txBody>
      </p:sp>
      <p:sp>
        <p:nvSpPr>
          <p:cNvPr id="3" name="Content Placeholder 2">
            <a:extLst>
              <a:ext uri="{FF2B5EF4-FFF2-40B4-BE49-F238E27FC236}">
                <a16:creationId xmlns:a16="http://schemas.microsoft.com/office/drawing/2014/main" id="{D100802F-B067-3726-D04B-D21FD48FCF32}"/>
              </a:ext>
            </a:extLst>
          </p:cNvPr>
          <p:cNvSpPr>
            <a:spLocks noGrp="1"/>
          </p:cNvSpPr>
          <p:nvPr>
            <p:ph idx="1"/>
          </p:nvPr>
        </p:nvSpPr>
        <p:spPr>
          <a:xfrm>
            <a:off x="2589212" y="2133600"/>
            <a:ext cx="8915400" cy="3777622"/>
          </a:xfrm>
        </p:spPr>
        <p:txBody>
          <a:bodyPr>
            <a:normAutofit/>
          </a:bodyPr>
          <a:lstStyle/>
          <a:p>
            <a:pPr>
              <a:buClr>
                <a:srgbClr val="C67F6D"/>
              </a:buClr>
            </a:pPr>
            <a:r>
              <a:rPr lang="en-US" b="1" i="0">
                <a:effectLst/>
                <a:latin typeface="Söhne"/>
              </a:rPr>
              <a:t>Mobile Accessibility</a:t>
            </a:r>
            <a:r>
              <a:rPr lang="en-US" b="0" i="0">
                <a:effectLst/>
                <a:latin typeface="Söhne"/>
              </a:rPr>
              <a:t>: Developing a mobile app version of the platform to allow users to access and manage internships on-the-go.</a:t>
            </a:r>
          </a:p>
          <a:p>
            <a:pPr>
              <a:buClr>
                <a:srgbClr val="C67F6D"/>
              </a:buClr>
            </a:pPr>
            <a:r>
              <a:rPr lang="en-US" b="1" i="0">
                <a:effectLst/>
                <a:latin typeface="Söhne"/>
              </a:rPr>
              <a:t>Integration</a:t>
            </a:r>
            <a:r>
              <a:rPr lang="en-US" b="0" i="0">
                <a:effectLst/>
                <a:latin typeface="Söhne"/>
              </a:rPr>
              <a:t>: Integrating with popular project management tools like Trello or Asana for enhanced task management and tracking.</a:t>
            </a:r>
          </a:p>
          <a:p>
            <a:pPr>
              <a:buClr>
                <a:srgbClr val="C67F6D"/>
              </a:buClr>
            </a:pPr>
            <a:r>
              <a:rPr lang="en-US" b="1" i="0" dirty="0">
                <a:effectLst/>
                <a:latin typeface="Söhne"/>
              </a:rPr>
              <a:t>Automated Notifications</a:t>
            </a:r>
            <a:r>
              <a:rPr lang="en-US" b="0" i="0">
                <a:effectLst/>
                <a:latin typeface="Söhne"/>
              </a:rPr>
              <a:t>: Implementing automated notifications to remind interns of upcoming sessions, tasks, and deadlines.</a:t>
            </a:r>
          </a:p>
        </p:txBody>
      </p:sp>
    </p:spTree>
    <p:extLst>
      <p:ext uri="{BB962C8B-B14F-4D97-AF65-F5344CB8AC3E}">
        <p14:creationId xmlns:p14="http://schemas.microsoft.com/office/powerpoint/2010/main" val="126376273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1">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451F28A-BC0E-B0D7-506B-A80FAF3B9F87}"/>
              </a:ext>
            </a:extLst>
          </p:cNvPr>
          <p:cNvPicPr>
            <a:picLocks noChangeAspect="1"/>
          </p:cNvPicPr>
          <p:nvPr/>
        </p:nvPicPr>
        <p:blipFill rotWithShape="1">
          <a:blip r:embed="rId2">
            <a:alphaModFix amt="35000"/>
          </a:blip>
          <a:srcRect r="888" b="-1"/>
          <a:stretch/>
        </p:blipFill>
        <p:spPr>
          <a:xfrm>
            <a:off x="-8825" y="-5610"/>
            <a:ext cx="12192000" cy="6858000"/>
          </a:xfrm>
          <a:prstGeom prst="rect">
            <a:avLst/>
          </a:prstGeom>
        </p:spPr>
      </p:pic>
      <p:sp>
        <p:nvSpPr>
          <p:cNvPr id="2" name="Title 1">
            <a:extLst>
              <a:ext uri="{FF2B5EF4-FFF2-40B4-BE49-F238E27FC236}">
                <a16:creationId xmlns:a16="http://schemas.microsoft.com/office/drawing/2014/main" id="{2A2E9AFB-3844-2164-BE17-C50D3C929F68}"/>
              </a:ext>
            </a:extLst>
          </p:cNvPr>
          <p:cNvSpPr>
            <a:spLocks noGrp="1"/>
          </p:cNvSpPr>
          <p:nvPr>
            <p:ph type="title"/>
          </p:nvPr>
        </p:nvSpPr>
        <p:spPr>
          <a:xfrm>
            <a:off x="2592925" y="624110"/>
            <a:ext cx="8911687" cy="1280890"/>
          </a:xfrm>
        </p:spPr>
        <p:txBody>
          <a:bodyPr>
            <a:normAutofit/>
          </a:bodyPr>
          <a:lstStyle/>
          <a:p>
            <a:r>
              <a:rPr lang="en-US">
                <a:solidFill>
                  <a:srgbClr val="FFFFFF"/>
                </a:solidFill>
              </a:rPr>
              <a:t>LEARNING AND OUTCOMES</a:t>
            </a:r>
          </a:p>
        </p:txBody>
      </p:sp>
      <p:sp>
        <p:nvSpPr>
          <p:cNvPr id="3" name="Content Placeholder 2">
            <a:extLst>
              <a:ext uri="{FF2B5EF4-FFF2-40B4-BE49-F238E27FC236}">
                <a16:creationId xmlns:a16="http://schemas.microsoft.com/office/drawing/2014/main" id="{D100802F-B067-3726-D04B-D21FD48FCF32}"/>
              </a:ext>
            </a:extLst>
          </p:cNvPr>
          <p:cNvSpPr>
            <a:spLocks noGrp="1"/>
          </p:cNvSpPr>
          <p:nvPr>
            <p:ph idx="1"/>
          </p:nvPr>
        </p:nvSpPr>
        <p:spPr>
          <a:xfrm>
            <a:off x="2589212" y="2133600"/>
            <a:ext cx="8915400" cy="3777622"/>
          </a:xfrm>
        </p:spPr>
        <p:txBody>
          <a:bodyPr>
            <a:normAutofit/>
          </a:bodyPr>
          <a:lstStyle/>
          <a:p>
            <a:pPr>
              <a:buClr>
                <a:srgbClr val="68D4E3"/>
              </a:buClr>
            </a:pPr>
            <a:r>
              <a:rPr lang="en-US"/>
              <a:t>Technical skills</a:t>
            </a:r>
          </a:p>
          <a:p>
            <a:pPr>
              <a:buClr>
                <a:srgbClr val="68D4E3"/>
              </a:buClr>
            </a:pPr>
            <a:r>
              <a:rPr lang="en-US"/>
              <a:t>Problem Solving</a:t>
            </a:r>
          </a:p>
          <a:p>
            <a:pPr>
              <a:buClr>
                <a:srgbClr val="68D4E3"/>
              </a:buClr>
            </a:pPr>
            <a:r>
              <a:rPr lang="en-US"/>
              <a:t>Team collaboration</a:t>
            </a:r>
          </a:p>
          <a:p>
            <a:pPr>
              <a:buClr>
                <a:srgbClr val="68D4E3"/>
              </a:buClr>
            </a:pPr>
            <a:r>
              <a:rPr lang="en-US"/>
              <a:t>Networking</a:t>
            </a:r>
          </a:p>
          <a:p>
            <a:pPr>
              <a:buClr>
                <a:srgbClr val="68D4E3"/>
              </a:buClr>
            </a:pPr>
            <a:r>
              <a:rPr lang="en-US"/>
              <a:t>Project Management</a:t>
            </a:r>
          </a:p>
          <a:p>
            <a:pPr marL="0" indent="0">
              <a:buClr>
                <a:srgbClr val="68D4E3"/>
              </a:buClr>
              <a:buNone/>
            </a:pPr>
            <a:endParaRPr lang="en-US"/>
          </a:p>
        </p:txBody>
      </p:sp>
    </p:spTree>
    <p:extLst>
      <p:ext uri="{BB962C8B-B14F-4D97-AF65-F5344CB8AC3E}">
        <p14:creationId xmlns:p14="http://schemas.microsoft.com/office/powerpoint/2010/main" val="74849744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0" name="Group 11">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1"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52"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53"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5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55"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5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6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6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6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63" name="Group 25">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4"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65"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6"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7"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8"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9"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70"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71"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72"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73"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74"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75"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6" name="Rectangle 39">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7"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78" name="Rectangle 43">
            <a:extLst>
              <a:ext uri="{FF2B5EF4-FFF2-40B4-BE49-F238E27FC236}">
                <a16:creationId xmlns:a16="http://schemas.microsoft.com/office/drawing/2014/main" id="{22589B50-D615-4630-B6F7-29E99FF2C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45">
            <a:extLst>
              <a:ext uri="{FF2B5EF4-FFF2-40B4-BE49-F238E27FC236}">
                <a16:creationId xmlns:a16="http://schemas.microsoft.com/office/drawing/2014/main" id="{B87A83DF-4E7A-4A81-867E-10E29C4BD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 y="0"/>
            <a:ext cx="6111243"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A2E9AFB-3844-2164-BE17-C50D3C929F68}"/>
              </a:ext>
            </a:extLst>
          </p:cNvPr>
          <p:cNvSpPr>
            <a:spLocks noGrp="1"/>
          </p:cNvSpPr>
          <p:nvPr>
            <p:ph type="title"/>
          </p:nvPr>
        </p:nvSpPr>
        <p:spPr>
          <a:xfrm>
            <a:off x="540279" y="967417"/>
            <a:ext cx="5280460" cy="3943250"/>
          </a:xfrm>
        </p:spPr>
        <p:txBody>
          <a:bodyPr vert="horz" lIns="91440" tIns="45720" rIns="91440" bIns="45720" rtlCol="0" anchor="b">
            <a:normAutofit/>
          </a:bodyPr>
          <a:lstStyle/>
          <a:p>
            <a:r>
              <a:rPr lang="en-US" sz="4000">
                <a:solidFill>
                  <a:srgbClr val="FEFFFF"/>
                </a:solidFill>
              </a:rPr>
              <a:t>THANK YOU</a:t>
            </a:r>
          </a:p>
        </p:txBody>
      </p:sp>
      <p:sp>
        <p:nvSpPr>
          <p:cNvPr id="80" name="Freeform 27">
            <a:extLst>
              <a:ext uri="{FF2B5EF4-FFF2-40B4-BE49-F238E27FC236}">
                <a16:creationId xmlns:a16="http://schemas.microsoft.com/office/drawing/2014/main" id="{435515D7-4CE9-4558-BA93-E245EFB64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6881206" cy="857047"/>
          </a:xfrm>
          <a:custGeom>
            <a:avLst/>
            <a:gdLst>
              <a:gd name="connsiteX0" fmla="*/ 0 w 6881206"/>
              <a:gd name="connsiteY0" fmla="*/ 0 h 857047"/>
              <a:gd name="connsiteX1" fmla="*/ 653445 w 6881206"/>
              <a:gd name="connsiteY1" fmla="*/ 0 h 857047"/>
              <a:gd name="connsiteX2" fmla="*/ 1156123 w 6881206"/>
              <a:gd name="connsiteY2" fmla="*/ 0 h 857047"/>
              <a:gd name="connsiteX3" fmla="*/ 1380221 w 6881206"/>
              <a:gd name="connsiteY3" fmla="*/ 0 h 857047"/>
              <a:gd name="connsiteX4" fmla="*/ 1444324 w 6881206"/>
              <a:gd name="connsiteY4" fmla="*/ 0 h 857047"/>
              <a:gd name="connsiteX5" fmla="*/ 1522072 w 6881206"/>
              <a:gd name="connsiteY5" fmla="*/ 0 h 857047"/>
              <a:gd name="connsiteX6" fmla="*/ 1596570 w 6881206"/>
              <a:gd name="connsiteY6" fmla="*/ 0 h 857047"/>
              <a:gd name="connsiteX7" fmla="*/ 1893047 w 6881206"/>
              <a:gd name="connsiteY7" fmla="*/ 0 h 857047"/>
              <a:gd name="connsiteX8" fmla="*/ 1978260 w 6881206"/>
              <a:gd name="connsiteY8" fmla="*/ 0 h 857047"/>
              <a:gd name="connsiteX9" fmla="*/ 2032793 w 6881206"/>
              <a:gd name="connsiteY9" fmla="*/ 0 h 857047"/>
              <a:gd name="connsiteX10" fmla="*/ 2095032 w 6881206"/>
              <a:gd name="connsiteY10" fmla="*/ 0 h 857047"/>
              <a:gd name="connsiteX11" fmla="*/ 2574748 w 6881206"/>
              <a:gd name="connsiteY11" fmla="*/ 0 h 857047"/>
              <a:gd name="connsiteX12" fmla="*/ 2712413 w 6881206"/>
              <a:gd name="connsiteY12" fmla="*/ 0 h 857047"/>
              <a:gd name="connsiteX13" fmla="*/ 2724164 w 6881206"/>
              <a:gd name="connsiteY13" fmla="*/ 0 h 857047"/>
              <a:gd name="connsiteX14" fmla="*/ 2806423 w 6881206"/>
              <a:gd name="connsiteY14" fmla="*/ 0 h 857047"/>
              <a:gd name="connsiteX15" fmla="*/ 2975563 w 6881206"/>
              <a:gd name="connsiteY15" fmla="*/ 0 h 857047"/>
              <a:gd name="connsiteX16" fmla="*/ 3029696 w 6881206"/>
              <a:gd name="connsiteY16" fmla="*/ 0 h 857047"/>
              <a:gd name="connsiteX17" fmla="*/ 3216247 w 6881206"/>
              <a:gd name="connsiteY17" fmla="*/ 0 h 857047"/>
              <a:gd name="connsiteX18" fmla="*/ 3464491 w 6881206"/>
              <a:gd name="connsiteY18" fmla="*/ 0 h 857047"/>
              <a:gd name="connsiteX19" fmla="*/ 3476820 w 6881206"/>
              <a:gd name="connsiteY19" fmla="*/ 0 h 857047"/>
              <a:gd name="connsiteX20" fmla="*/ 3508932 w 6881206"/>
              <a:gd name="connsiteY20" fmla="*/ 0 h 857047"/>
              <a:gd name="connsiteX21" fmla="*/ 3518154 w 6881206"/>
              <a:gd name="connsiteY21" fmla="*/ 0 h 857047"/>
              <a:gd name="connsiteX22" fmla="*/ 3563124 w 6881206"/>
              <a:gd name="connsiteY22" fmla="*/ 0 h 857047"/>
              <a:gd name="connsiteX23" fmla="*/ 3568615 w 6881206"/>
              <a:gd name="connsiteY23" fmla="*/ 0 h 857047"/>
              <a:gd name="connsiteX24" fmla="*/ 3582711 w 6881206"/>
              <a:gd name="connsiteY24" fmla="*/ 0 h 857047"/>
              <a:gd name="connsiteX25" fmla="*/ 3607047 w 6881206"/>
              <a:gd name="connsiteY25" fmla="*/ 0 h 857047"/>
              <a:gd name="connsiteX26" fmla="*/ 3711363 w 6881206"/>
              <a:gd name="connsiteY26" fmla="*/ 0 h 857047"/>
              <a:gd name="connsiteX27" fmla="*/ 3757936 w 6881206"/>
              <a:gd name="connsiteY27" fmla="*/ 0 h 857047"/>
              <a:gd name="connsiteX28" fmla="*/ 3914505 w 6881206"/>
              <a:gd name="connsiteY28" fmla="*/ 0 h 857047"/>
              <a:gd name="connsiteX29" fmla="*/ 4099165 w 6881206"/>
              <a:gd name="connsiteY29" fmla="*/ 0 h 857047"/>
              <a:gd name="connsiteX30" fmla="*/ 4176573 w 6881206"/>
              <a:gd name="connsiteY30" fmla="*/ 0 h 857047"/>
              <a:gd name="connsiteX31" fmla="*/ 4211043 w 6881206"/>
              <a:gd name="connsiteY31" fmla="*/ 0 h 857047"/>
              <a:gd name="connsiteX32" fmla="*/ 4249415 w 6881206"/>
              <a:gd name="connsiteY32" fmla="*/ 0 h 857047"/>
              <a:gd name="connsiteX33" fmla="*/ 4292911 w 6881206"/>
              <a:gd name="connsiteY33" fmla="*/ 0 h 857047"/>
              <a:gd name="connsiteX34" fmla="*/ 4715176 w 6881206"/>
              <a:gd name="connsiteY34" fmla="*/ 0 h 857047"/>
              <a:gd name="connsiteX35" fmla="*/ 4749035 w 6881206"/>
              <a:gd name="connsiteY35" fmla="*/ 0 h 857047"/>
              <a:gd name="connsiteX36" fmla="*/ 5107279 w 6881206"/>
              <a:gd name="connsiteY36" fmla="*/ 0 h 857047"/>
              <a:gd name="connsiteX37" fmla="*/ 5446306 w 6881206"/>
              <a:gd name="connsiteY37" fmla="*/ 0 h 857047"/>
              <a:gd name="connsiteX38" fmla="*/ 5654500 w 6881206"/>
              <a:gd name="connsiteY38" fmla="*/ 0 h 857047"/>
              <a:gd name="connsiteX39" fmla="*/ 5879355 w 6881206"/>
              <a:gd name="connsiteY39" fmla="*/ 0 h 857047"/>
              <a:gd name="connsiteX40" fmla="*/ 6374171 w 6881206"/>
              <a:gd name="connsiteY40" fmla="*/ 0 h 857047"/>
              <a:gd name="connsiteX41" fmla="*/ 6382691 w 6881206"/>
              <a:gd name="connsiteY41" fmla="*/ 0 h 857047"/>
              <a:gd name="connsiteX42" fmla="*/ 6406881 w 6881206"/>
              <a:gd name="connsiteY42" fmla="*/ 10516 h 857047"/>
              <a:gd name="connsiteX43" fmla="*/ 6411719 w 6881206"/>
              <a:gd name="connsiteY43" fmla="*/ 15774 h 857047"/>
              <a:gd name="connsiteX44" fmla="*/ 6412418 w 6881206"/>
              <a:gd name="connsiteY44" fmla="*/ 16534 h 857047"/>
              <a:gd name="connsiteX45" fmla="*/ 6413765 w 6881206"/>
              <a:gd name="connsiteY45" fmla="*/ 17998 h 857047"/>
              <a:gd name="connsiteX46" fmla="*/ 6418286 w 6881206"/>
              <a:gd name="connsiteY46" fmla="*/ 21854 h 857047"/>
              <a:gd name="connsiteX47" fmla="*/ 6867337 w 6881206"/>
              <a:gd name="connsiteY47" fmla="*/ 404863 h 857047"/>
              <a:gd name="connsiteX48" fmla="*/ 6867337 w 6881206"/>
              <a:gd name="connsiteY48" fmla="*/ 452185 h 857047"/>
              <a:gd name="connsiteX49" fmla="*/ 6491457 w 6881206"/>
              <a:gd name="connsiteY49" fmla="*/ 772784 h 857047"/>
              <a:gd name="connsiteX50" fmla="*/ 6413765 w 6881206"/>
              <a:gd name="connsiteY50" fmla="*/ 839050 h 857047"/>
              <a:gd name="connsiteX51" fmla="*/ 6411719 w 6881206"/>
              <a:gd name="connsiteY51" fmla="*/ 841273 h 857047"/>
              <a:gd name="connsiteX52" fmla="*/ 6406881 w 6881206"/>
              <a:gd name="connsiteY52" fmla="*/ 846531 h 857047"/>
              <a:gd name="connsiteX53" fmla="*/ 6382691 w 6881206"/>
              <a:gd name="connsiteY53" fmla="*/ 857047 h 857047"/>
              <a:gd name="connsiteX54" fmla="*/ 6374171 w 6881206"/>
              <a:gd name="connsiteY54" fmla="*/ 857047 h 857047"/>
              <a:gd name="connsiteX55" fmla="*/ 6368680 w 6881206"/>
              <a:gd name="connsiteY55" fmla="*/ 857047 h 857047"/>
              <a:gd name="connsiteX56" fmla="*/ 6348221 w 6881206"/>
              <a:gd name="connsiteY56" fmla="*/ 857047 h 857047"/>
              <a:gd name="connsiteX57" fmla="*/ 6330248 w 6881206"/>
              <a:gd name="connsiteY57" fmla="*/ 857047 h 857047"/>
              <a:gd name="connsiteX58" fmla="*/ 6266353 w 6881206"/>
              <a:gd name="connsiteY58" fmla="*/ 857047 h 857047"/>
              <a:gd name="connsiteX59" fmla="*/ 6225932 w 6881206"/>
              <a:gd name="connsiteY59" fmla="*/ 857047 h 857047"/>
              <a:gd name="connsiteX60" fmla="*/ 6106926 w 6881206"/>
              <a:gd name="connsiteY60" fmla="*/ 857047 h 857047"/>
              <a:gd name="connsiteX61" fmla="*/ 6022790 w 6881206"/>
              <a:gd name="connsiteY61" fmla="*/ 857047 h 857047"/>
              <a:gd name="connsiteX62" fmla="*/ 5844088 w 6881206"/>
              <a:gd name="connsiteY62" fmla="*/ 857047 h 857047"/>
              <a:gd name="connsiteX63" fmla="*/ 5687880 w 6881206"/>
              <a:gd name="connsiteY63" fmla="*/ 857047 h 857047"/>
              <a:gd name="connsiteX64" fmla="*/ 5451985 w 6881206"/>
              <a:gd name="connsiteY64" fmla="*/ 857047 h 857047"/>
              <a:gd name="connsiteX65" fmla="*/ 5188261 w 6881206"/>
              <a:gd name="connsiteY65" fmla="*/ 857047 h 857047"/>
              <a:gd name="connsiteX66" fmla="*/ 4904764 w 6881206"/>
              <a:gd name="connsiteY66" fmla="*/ 857047 h 857047"/>
              <a:gd name="connsiteX67" fmla="*/ 4490989 w 6881206"/>
              <a:gd name="connsiteY67" fmla="*/ 857047 h 857047"/>
              <a:gd name="connsiteX68" fmla="*/ 4176573 w 6881206"/>
              <a:gd name="connsiteY68" fmla="*/ 857047 h 857047"/>
              <a:gd name="connsiteX69" fmla="*/ 4099165 w 6881206"/>
              <a:gd name="connsiteY69" fmla="*/ 857047 h 857047"/>
              <a:gd name="connsiteX70" fmla="*/ 4089943 w 6881206"/>
              <a:gd name="connsiteY70" fmla="*/ 857047 h 857047"/>
              <a:gd name="connsiteX71" fmla="*/ 4057940 w 6881206"/>
              <a:gd name="connsiteY71" fmla="*/ 857047 h 857047"/>
              <a:gd name="connsiteX72" fmla="*/ 4025386 w 6881206"/>
              <a:gd name="connsiteY72" fmla="*/ 857047 h 857047"/>
              <a:gd name="connsiteX73" fmla="*/ 3850160 w 6881206"/>
              <a:gd name="connsiteY73" fmla="*/ 857047 h 857047"/>
              <a:gd name="connsiteX74" fmla="*/ 3563124 w 6881206"/>
              <a:gd name="connsiteY74" fmla="*/ 857047 h 857047"/>
              <a:gd name="connsiteX75" fmla="*/ 3550795 w 6881206"/>
              <a:gd name="connsiteY75" fmla="*/ 857047 h 857047"/>
              <a:gd name="connsiteX76" fmla="*/ 3508932 w 6881206"/>
              <a:gd name="connsiteY76" fmla="*/ 857047 h 857047"/>
              <a:gd name="connsiteX77" fmla="*/ 3483683 w 6881206"/>
              <a:gd name="connsiteY77" fmla="*/ 857047 h 857047"/>
              <a:gd name="connsiteX78" fmla="*/ 3464491 w 6881206"/>
              <a:gd name="connsiteY78" fmla="*/ 857047 h 857047"/>
              <a:gd name="connsiteX79" fmla="*/ 3452740 w 6881206"/>
              <a:gd name="connsiteY79" fmla="*/ 857047 h 857047"/>
              <a:gd name="connsiteX80" fmla="*/ 3423719 w 6881206"/>
              <a:gd name="connsiteY80" fmla="*/ 857047 h 857047"/>
              <a:gd name="connsiteX81" fmla="*/ 3370481 w 6881206"/>
              <a:gd name="connsiteY81" fmla="*/ 857047 h 857047"/>
              <a:gd name="connsiteX82" fmla="*/ 3306946 w 6881206"/>
              <a:gd name="connsiteY82" fmla="*/ 857047 h 857047"/>
              <a:gd name="connsiteX83" fmla="*/ 3147208 w 6881206"/>
              <a:gd name="connsiteY83" fmla="*/ 857047 h 857047"/>
              <a:gd name="connsiteX84" fmla="*/ 3114429 w 6881206"/>
              <a:gd name="connsiteY84" fmla="*/ 857047 h 857047"/>
              <a:gd name="connsiteX85" fmla="*/ 2960658 w 6881206"/>
              <a:gd name="connsiteY85" fmla="*/ 857047 h 857047"/>
              <a:gd name="connsiteX86" fmla="*/ 2827230 w 6881206"/>
              <a:gd name="connsiteY86" fmla="*/ 857047 h 857047"/>
              <a:gd name="connsiteX87" fmla="*/ 2712413 w 6881206"/>
              <a:gd name="connsiteY87" fmla="*/ 857047 h 857047"/>
              <a:gd name="connsiteX88" fmla="*/ 2680242 w 6881206"/>
              <a:gd name="connsiteY88" fmla="*/ 857047 h 857047"/>
              <a:gd name="connsiteX89" fmla="*/ 2603835 w 6881206"/>
              <a:gd name="connsiteY89" fmla="*/ 857047 h 857047"/>
              <a:gd name="connsiteX90" fmla="*/ 2455042 w 6881206"/>
              <a:gd name="connsiteY90" fmla="*/ 857047 h 857047"/>
              <a:gd name="connsiteX91" fmla="*/ 2426415 w 6881206"/>
              <a:gd name="connsiteY91" fmla="*/ 857047 h 857047"/>
              <a:gd name="connsiteX92" fmla="*/ 2209736 w 6881206"/>
              <a:gd name="connsiteY92" fmla="*/ 857047 h 857047"/>
              <a:gd name="connsiteX93" fmla="*/ 1893047 w 6881206"/>
              <a:gd name="connsiteY93" fmla="*/ 857047 h 857047"/>
              <a:gd name="connsiteX94" fmla="*/ 1885034 w 6881206"/>
              <a:gd name="connsiteY94" fmla="*/ 857047 h 857047"/>
              <a:gd name="connsiteX95" fmla="*/ 1843786 w 6881206"/>
              <a:gd name="connsiteY95" fmla="*/ 857047 h 857047"/>
              <a:gd name="connsiteX96" fmla="*/ 1828944 w 6881206"/>
              <a:gd name="connsiteY96" fmla="*/ 857047 h 857047"/>
              <a:gd name="connsiteX97" fmla="*/ 1380221 w 6881206"/>
              <a:gd name="connsiteY97" fmla="*/ 857047 h 857047"/>
              <a:gd name="connsiteX98" fmla="*/ 1333065 w 6881206"/>
              <a:gd name="connsiteY98" fmla="*/ 857047 h 857047"/>
              <a:gd name="connsiteX99" fmla="*/ 653445 w 6881206"/>
              <a:gd name="connsiteY99" fmla="*/ 857047 h 857047"/>
              <a:gd name="connsiteX100" fmla="*/ 0 w 6881206"/>
              <a:gd name="connsiteY100" fmla="*/ 857047 h 857047"/>
              <a:gd name="connsiteX101" fmla="*/ 0 w 6881206"/>
              <a:gd name="connsiteY101"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881206" h="857047">
                <a:moveTo>
                  <a:pt x="0" y="0"/>
                </a:moveTo>
                <a:cubicBezTo>
                  <a:pt x="0" y="0"/>
                  <a:pt x="0" y="0"/>
                  <a:pt x="653445" y="0"/>
                </a:cubicBezTo>
                <a:cubicBezTo>
                  <a:pt x="653445" y="0"/>
                  <a:pt x="653445" y="0"/>
                  <a:pt x="1156123" y="0"/>
                </a:cubicBezTo>
                <a:lnTo>
                  <a:pt x="1380221" y="0"/>
                </a:lnTo>
                <a:cubicBezTo>
                  <a:pt x="1380221" y="0"/>
                  <a:pt x="1380221" y="0"/>
                  <a:pt x="1444324" y="0"/>
                </a:cubicBezTo>
                <a:lnTo>
                  <a:pt x="1522072" y="0"/>
                </a:lnTo>
                <a:lnTo>
                  <a:pt x="1596570" y="0"/>
                </a:lnTo>
                <a:cubicBezTo>
                  <a:pt x="1668686" y="0"/>
                  <a:pt x="1764840" y="0"/>
                  <a:pt x="1893047" y="0"/>
                </a:cubicBezTo>
                <a:cubicBezTo>
                  <a:pt x="1893047" y="0"/>
                  <a:pt x="1893047" y="0"/>
                  <a:pt x="1978260" y="0"/>
                </a:cubicBezTo>
                <a:lnTo>
                  <a:pt x="2032793" y="0"/>
                </a:lnTo>
                <a:lnTo>
                  <a:pt x="2095032" y="0"/>
                </a:lnTo>
                <a:cubicBezTo>
                  <a:pt x="2196025" y="0"/>
                  <a:pt x="2347515" y="0"/>
                  <a:pt x="2574748" y="0"/>
                </a:cubicBezTo>
                <a:lnTo>
                  <a:pt x="2712413" y="0"/>
                </a:lnTo>
                <a:lnTo>
                  <a:pt x="2724164" y="0"/>
                </a:lnTo>
                <a:lnTo>
                  <a:pt x="2806423" y="0"/>
                </a:lnTo>
                <a:lnTo>
                  <a:pt x="2975563" y="0"/>
                </a:lnTo>
                <a:lnTo>
                  <a:pt x="3029696" y="0"/>
                </a:lnTo>
                <a:lnTo>
                  <a:pt x="3216247" y="0"/>
                </a:lnTo>
                <a:lnTo>
                  <a:pt x="3464491" y="0"/>
                </a:lnTo>
                <a:lnTo>
                  <a:pt x="3476820" y="0"/>
                </a:lnTo>
                <a:lnTo>
                  <a:pt x="3508932" y="0"/>
                </a:lnTo>
                <a:cubicBezTo>
                  <a:pt x="3508932" y="0"/>
                  <a:pt x="3508932" y="0"/>
                  <a:pt x="3518154" y="0"/>
                </a:cubicBezTo>
                <a:lnTo>
                  <a:pt x="3563124" y="0"/>
                </a:lnTo>
                <a:lnTo>
                  <a:pt x="3568615" y="0"/>
                </a:lnTo>
                <a:lnTo>
                  <a:pt x="3582711" y="0"/>
                </a:lnTo>
                <a:lnTo>
                  <a:pt x="3607047" y="0"/>
                </a:lnTo>
                <a:lnTo>
                  <a:pt x="3711363" y="0"/>
                </a:lnTo>
                <a:lnTo>
                  <a:pt x="3757936" y="0"/>
                </a:lnTo>
                <a:lnTo>
                  <a:pt x="3914505" y="0"/>
                </a:lnTo>
                <a:lnTo>
                  <a:pt x="4099165" y="0"/>
                </a:lnTo>
                <a:cubicBezTo>
                  <a:pt x="4099165" y="0"/>
                  <a:pt x="4099165" y="0"/>
                  <a:pt x="4176573" y="0"/>
                </a:cubicBezTo>
                <a:cubicBezTo>
                  <a:pt x="4176573" y="0"/>
                  <a:pt x="4176573" y="0"/>
                  <a:pt x="4211043" y="0"/>
                </a:cubicBezTo>
                <a:lnTo>
                  <a:pt x="4249415" y="0"/>
                </a:lnTo>
                <a:lnTo>
                  <a:pt x="4292911" y="0"/>
                </a:lnTo>
                <a:cubicBezTo>
                  <a:pt x="4370470" y="0"/>
                  <a:pt x="4499735" y="0"/>
                  <a:pt x="4715176" y="0"/>
                </a:cubicBezTo>
                <a:lnTo>
                  <a:pt x="4749035" y="0"/>
                </a:lnTo>
                <a:lnTo>
                  <a:pt x="5107279" y="0"/>
                </a:lnTo>
                <a:lnTo>
                  <a:pt x="5446306" y="0"/>
                </a:lnTo>
                <a:lnTo>
                  <a:pt x="5654500" y="0"/>
                </a:lnTo>
                <a:lnTo>
                  <a:pt x="5879355" y="0"/>
                </a:lnTo>
                <a:lnTo>
                  <a:pt x="6374171" y="0"/>
                </a:lnTo>
                <a:lnTo>
                  <a:pt x="6382691" y="0"/>
                </a:lnTo>
                <a:cubicBezTo>
                  <a:pt x="6392367" y="0"/>
                  <a:pt x="6402043" y="5258"/>
                  <a:pt x="6406881" y="10516"/>
                </a:cubicBezTo>
                <a:cubicBezTo>
                  <a:pt x="6406881" y="10516"/>
                  <a:pt x="6411719" y="10516"/>
                  <a:pt x="6411719" y="15774"/>
                </a:cubicBezTo>
                <a:cubicBezTo>
                  <a:pt x="6411719" y="15774"/>
                  <a:pt x="6411719" y="15774"/>
                  <a:pt x="6412418" y="16534"/>
                </a:cubicBezTo>
                <a:lnTo>
                  <a:pt x="6413765" y="17998"/>
                </a:lnTo>
                <a:lnTo>
                  <a:pt x="6418286" y="21854"/>
                </a:lnTo>
                <a:cubicBezTo>
                  <a:pt x="6439669" y="40092"/>
                  <a:pt x="6525203" y="113046"/>
                  <a:pt x="6867337" y="404863"/>
                </a:cubicBezTo>
                <a:cubicBezTo>
                  <a:pt x="6885830" y="415379"/>
                  <a:pt x="6885830" y="436411"/>
                  <a:pt x="6867337" y="452185"/>
                </a:cubicBezTo>
                <a:cubicBezTo>
                  <a:pt x="6867337" y="452185"/>
                  <a:pt x="6867337" y="452185"/>
                  <a:pt x="6491457" y="772784"/>
                </a:cubicBezTo>
                <a:lnTo>
                  <a:pt x="6413765" y="839050"/>
                </a:lnTo>
                <a:lnTo>
                  <a:pt x="6411719" y="841273"/>
                </a:lnTo>
                <a:cubicBezTo>
                  <a:pt x="6411719" y="841273"/>
                  <a:pt x="6406881" y="841273"/>
                  <a:pt x="6406881" y="846531"/>
                </a:cubicBezTo>
                <a:cubicBezTo>
                  <a:pt x="6402043" y="851789"/>
                  <a:pt x="6392367" y="857047"/>
                  <a:pt x="6382691" y="857047"/>
                </a:cubicBezTo>
                <a:lnTo>
                  <a:pt x="6374171" y="857047"/>
                </a:lnTo>
                <a:lnTo>
                  <a:pt x="6368680" y="857047"/>
                </a:lnTo>
                <a:lnTo>
                  <a:pt x="6348221" y="857047"/>
                </a:lnTo>
                <a:lnTo>
                  <a:pt x="6330248" y="857047"/>
                </a:lnTo>
                <a:lnTo>
                  <a:pt x="6266353" y="857047"/>
                </a:lnTo>
                <a:lnTo>
                  <a:pt x="6225932" y="857047"/>
                </a:lnTo>
                <a:lnTo>
                  <a:pt x="6106926" y="857047"/>
                </a:lnTo>
                <a:lnTo>
                  <a:pt x="6022790" y="857047"/>
                </a:lnTo>
                <a:lnTo>
                  <a:pt x="5844088" y="857047"/>
                </a:lnTo>
                <a:lnTo>
                  <a:pt x="5687880" y="857047"/>
                </a:lnTo>
                <a:lnTo>
                  <a:pt x="5451985" y="857047"/>
                </a:lnTo>
                <a:lnTo>
                  <a:pt x="5188261" y="857047"/>
                </a:lnTo>
                <a:lnTo>
                  <a:pt x="4904764" y="857047"/>
                </a:lnTo>
                <a:lnTo>
                  <a:pt x="4490989" y="857047"/>
                </a:lnTo>
                <a:lnTo>
                  <a:pt x="4176573" y="857047"/>
                </a:lnTo>
                <a:cubicBezTo>
                  <a:pt x="4176573" y="857047"/>
                  <a:pt x="4176573" y="857047"/>
                  <a:pt x="4099165" y="857047"/>
                </a:cubicBezTo>
                <a:cubicBezTo>
                  <a:pt x="4099165" y="857047"/>
                  <a:pt x="4099165" y="857047"/>
                  <a:pt x="4089943" y="857047"/>
                </a:cubicBezTo>
                <a:lnTo>
                  <a:pt x="4057940" y="857047"/>
                </a:lnTo>
                <a:lnTo>
                  <a:pt x="4025386" y="857047"/>
                </a:lnTo>
                <a:cubicBezTo>
                  <a:pt x="3988496" y="857047"/>
                  <a:pt x="3933162" y="857047"/>
                  <a:pt x="3850160" y="857047"/>
                </a:cubicBezTo>
                <a:lnTo>
                  <a:pt x="3563124" y="857047"/>
                </a:lnTo>
                <a:lnTo>
                  <a:pt x="3550795" y="857047"/>
                </a:lnTo>
                <a:lnTo>
                  <a:pt x="3508932" y="857047"/>
                </a:lnTo>
                <a:cubicBezTo>
                  <a:pt x="3508932" y="857047"/>
                  <a:pt x="3508932" y="857047"/>
                  <a:pt x="3483683" y="857047"/>
                </a:cubicBezTo>
                <a:lnTo>
                  <a:pt x="3464491" y="857047"/>
                </a:lnTo>
                <a:lnTo>
                  <a:pt x="3452740" y="857047"/>
                </a:lnTo>
                <a:lnTo>
                  <a:pt x="3423719" y="857047"/>
                </a:lnTo>
                <a:lnTo>
                  <a:pt x="3370481" y="857047"/>
                </a:lnTo>
                <a:lnTo>
                  <a:pt x="3306946" y="857047"/>
                </a:lnTo>
                <a:lnTo>
                  <a:pt x="3147208" y="857047"/>
                </a:lnTo>
                <a:lnTo>
                  <a:pt x="3114429" y="857047"/>
                </a:lnTo>
                <a:lnTo>
                  <a:pt x="2960658" y="857047"/>
                </a:lnTo>
                <a:lnTo>
                  <a:pt x="2827230" y="857047"/>
                </a:lnTo>
                <a:lnTo>
                  <a:pt x="2712413" y="857047"/>
                </a:lnTo>
                <a:lnTo>
                  <a:pt x="2680242" y="857047"/>
                </a:lnTo>
                <a:lnTo>
                  <a:pt x="2603835" y="857047"/>
                </a:lnTo>
                <a:lnTo>
                  <a:pt x="2455042" y="857047"/>
                </a:lnTo>
                <a:lnTo>
                  <a:pt x="2426415" y="857047"/>
                </a:lnTo>
                <a:lnTo>
                  <a:pt x="2209736" y="857047"/>
                </a:lnTo>
                <a:lnTo>
                  <a:pt x="1893047" y="857047"/>
                </a:lnTo>
                <a:cubicBezTo>
                  <a:pt x="1893047" y="857047"/>
                  <a:pt x="1893047" y="857047"/>
                  <a:pt x="1885034" y="857047"/>
                </a:cubicBezTo>
                <a:lnTo>
                  <a:pt x="1843786" y="857047"/>
                </a:lnTo>
                <a:lnTo>
                  <a:pt x="1828944" y="857047"/>
                </a:lnTo>
                <a:cubicBezTo>
                  <a:pt x="1764840" y="857047"/>
                  <a:pt x="1636634" y="857047"/>
                  <a:pt x="1380221" y="857047"/>
                </a:cubicBezTo>
                <a:lnTo>
                  <a:pt x="1333065" y="857047"/>
                </a:lnTo>
                <a:cubicBezTo>
                  <a:pt x="1136016" y="857047"/>
                  <a:pt x="910816" y="857047"/>
                  <a:pt x="653445" y="857047"/>
                </a:cubicBezTo>
                <a:cubicBezTo>
                  <a:pt x="653445" y="857047"/>
                  <a:pt x="653445"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pic>
        <p:nvPicPr>
          <p:cNvPr id="81" name="Graphic 8" descr="Handshake">
            <a:extLst>
              <a:ext uri="{FF2B5EF4-FFF2-40B4-BE49-F238E27FC236}">
                <a16:creationId xmlns:a16="http://schemas.microsoft.com/office/drawing/2014/main" id="{8F7DD488-1748-A49E-D4D5-E1F9101EA0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4745" y="1349117"/>
            <a:ext cx="4153750" cy="4153750"/>
          </a:xfrm>
          <a:prstGeom prst="rect">
            <a:avLst/>
          </a:prstGeom>
        </p:spPr>
      </p:pic>
    </p:spTree>
    <p:extLst>
      <p:ext uri="{BB962C8B-B14F-4D97-AF65-F5344CB8AC3E}">
        <p14:creationId xmlns:p14="http://schemas.microsoft.com/office/powerpoint/2010/main" val="180674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81"/>
                                        </p:tgtEl>
                                        <p:attrNameLst>
                                          <p:attrName>style.visibility</p:attrName>
                                        </p:attrNameLst>
                                      </p:cBhvr>
                                      <p:to>
                                        <p:strVal val="visible"/>
                                      </p:to>
                                    </p:set>
                                    <p:animEffect transition="in" filter="fade">
                                      <p:cBhvr>
                                        <p:cTn id="7" dur="700"/>
                                        <p:tgtEl>
                                          <p:spTgt spid="81"/>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0">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What Is Team Collaboration? Importance, Elements, and Types">
            <a:extLst>
              <a:ext uri="{FF2B5EF4-FFF2-40B4-BE49-F238E27FC236}">
                <a16:creationId xmlns:a16="http://schemas.microsoft.com/office/drawing/2014/main" id="{58A7B8C5-BB06-988E-38AE-E74D8815B30C}"/>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8825" y="-561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913EEBD-D0A2-CA9A-98FB-04E1D9CAF47E}"/>
              </a:ext>
            </a:extLst>
          </p:cNvPr>
          <p:cNvSpPr>
            <a:spLocks noGrp="1"/>
          </p:cNvSpPr>
          <p:nvPr>
            <p:ph type="title"/>
          </p:nvPr>
        </p:nvSpPr>
        <p:spPr>
          <a:xfrm>
            <a:off x="2592925" y="624110"/>
            <a:ext cx="8911687" cy="1280890"/>
          </a:xfrm>
        </p:spPr>
        <p:txBody>
          <a:bodyPr>
            <a:normAutofit/>
          </a:bodyPr>
          <a:lstStyle/>
          <a:p>
            <a:r>
              <a:rPr lang="en-US">
                <a:solidFill>
                  <a:srgbClr val="FFFFFF"/>
                </a:solidFill>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id="{612869C7-8DD2-1ED3-022D-13DCAD2985C2}"/>
              </a:ext>
            </a:extLst>
          </p:cNvPr>
          <p:cNvSpPr>
            <a:spLocks noGrp="1"/>
          </p:cNvSpPr>
          <p:nvPr>
            <p:ph idx="1"/>
          </p:nvPr>
        </p:nvSpPr>
        <p:spPr>
          <a:xfrm>
            <a:off x="2589212" y="2133600"/>
            <a:ext cx="8915400" cy="3777622"/>
          </a:xfrm>
        </p:spPr>
        <p:txBody>
          <a:bodyPr>
            <a:normAutofit/>
          </a:bodyPr>
          <a:lstStyle/>
          <a:p>
            <a:pPr marL="0" indent="0">
              <a:buClr>
                <a:srgbClr val="F0BD82"/>
              </a:buClr>
              <a:buNone/>
            </a:pPr>
            <a:r>
              <a:rPr lang="en-US" b="0" i="0">
                <a:effectLst/>
                <a:latin typeface="Arial" panose="020B0604020202020204" pitchFamily="34" charset="0"/>
                <a:cs typeface="Arial" panose="020B0604020202020204" pitchFamily="34" charset="0"/>
              </a:rPr>
              <a:t>Our internship management application simplifies the process of organizing and coordinating internships. It empowers organizers to efficiently schedule sessions and tasks while allowing interns to provide valuable feedback. With user-friendly features and seamless communication, our platform ensures a smooth internship experience for both organizers and interns, leading to enhanced productivity and satisfaction.</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218342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39EE869B-085D-43B3-AED8-9B0655612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 name="Rectangle 70">
            <a:extLst>
              <a:ext uri="{FF2B5EF4-FFF2-40B4-BE49-F238E27FC236}">
                <a16:creationId xmlns:a16="http://schemas.microsoft.com/office/drawing/2014/main" id="{C54E744A-A072-47AF-981A-3718617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8" name="Picture 7" descr="A notepad with a pen and a magnifying glass&#10;&#10;Description automatically generated">
            <a:extLst>
              <a:ext uri="{FF2B5EF4-FFF2-40B4-BE49-F238E27FC236}">
                <a16:creationId xmlns:a16="http://schemas.microsoft.com/office/drawing/2014/main" id="{75FEBF3B-67AB-A143-F31D-45EC185BB74A}"/>
              </a:ext>
            </a:extLst>
          </p:cNvPr>
          <p:cNvPicPr>
            <a:picLocks noChangeAspect="1"/>
          </p:cNvPicPr>
          <p:nvPr/>
        </p:nvPicPr>
        <p:blipFill rotWithShape="1">
          <a:blip r:embed="rId2">
            <a:extLst>
              <a:ext uri="{28A0092B-C50C-407E-A947-70E740481C1C}">
                <a14:useLocalDpi xmlns:a14="http://schemas.microsoft.com/office/drawing/2010/main" val="0"/>
              </a:ext>
            </a:extLst>
          </a:blip>
          <a:srcRect l="36336" r="25097" b="-1"/>
          <a:stretch/>
        </p:blipFill>
        <p:spPr>
          <a:xfrm>
            <a:off x="8229598" y="10"/>
            <a:ext cx="3962401" cy="6857990"/>
          </a:xfrm>
          <a:prstGeom prst="rect">
            <a:avLst/>
          </a:prstGeom>
        </p:spPr>
      </p:pic>
      <p:sp>
        <p:nvSpPr>
          <p:cNvPr id="73" name="Freeform 5">
            <a:extLst>
              <a:ext uri="{FF2B5EF4-FFF2-40B4-BE49-F238E27FC236}">
                <a16:creationId xmlns:a16="http://schemas.microsoft.com/office/drawing/2014/main" id="{F0254341-1068-4FB7-8AEF-220C6EB41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C3CE5950-C391-934D-DC8F-C7FDF21141DE}"/>
              </a:ext>
            </a:extLst>
          </p:cNvPr>
          <p:cNvSpPr>
            <a:spLocks noGrp="1"/>
          </p:cNvSpPr>
          <p:nvPr>
            <p:ph type="title"/>
          </p:nvPr>
        </p:nvSpPr>
        <p:spPr>
          <a:xfrm>
            <a:off x="541867" y="787400"/>
            <a:ext cx="7145866" cy="778933"/>
          </a:xfrm>
        </p:spPr>
        <p:txBody>
          <a:bodyPr anchor="ctr">
            <a:normAutofit/>
          </a:bodyPr>
          <a:lstStyle/>
          <a:p>
            <a:r>
              <a:rPr lang="en-US" sz="3200">
                <a:solidFill>
                  <a:srgbClr val="FEFFFF"/>
                </a:solidFill>
                <a:latin typeface="Arial" panose="020B0604020202020204" pitchFamily="34" charset="0"/>
                <a:cs typeface="Arial" panose="020B0604020202020204" pitchFamily="34" charset="0"/>
              </a:rPr>
              <a:t>PROBLEM STATEMENT</a:t>
            </a:r>
          </a:p>
        </p:txBody>
      </p:sp>
      <p:sp>
        <p:nvSpPr>
          <p:cNvPr id="3" name="Content Placeholder 2">
            <a:extLst>
              <a:ext uri="{FF2B5EF4-FFF2-40B4-BE49-F238E27FC236}">
                <a16:creationId xmlns:a16="http://schemas.microsoft.com/office/drawing/2014/main" id="{14A9427D-9F02-505E-91A4-4393A395BCA7}"/>
              </a:ext>
            </a:extLst>
          </p:cNvPr>
          <p:cNvSpPr>
            <a:spLocks noGrp="1"/>
          </p:cNvSpPr>
          <p:nvPr>
            <p:ph idx="1"/>
          </p:nvPr>
        </p:nvSpPr>
        <p:spPr>
          <a:xfrm>
            <a:off x="541866" y="2032000"/>
            <a:ext cx="7145867" cy="3879222"/>
          </a:xfrm>
        </p:spPr>
        <p:txBody>
          <a:bodyPr>
            <a:normAutofit/>
          </a:bodyPr>
          <a:lstStyle/>
          <a:p>
            <a:r>
              <a:rPr lang="en-US" b="1">
                <a:solidFill>
                  <a:srgbClr val="FEFFFF"/>
                </a:solidFill>
                <a:latin typeface="Arial" panose="020B0604020202020204" pitchFamily="34" charset="0"/>
                <a:cs typeface="Arial" panose="020B0604020202020204" pitchFamily="34" charset="0"/>
              </a:rPr>
              <a:t>Inefficient Internship Management</a:t>
            </a:r>
            <a:r>
              <a:rPr lang="en-US">
                <a:solidFill>
                  <a:srgbClr val="FEFFFF"/>
                </a:solidFill>
                <a:latin typeface="Arial" panose="020B0604020202020204" pitchFamily="34" charset="0"/>
                <a:cs typeface="Arial" panose="020B0604020202020204" pitchFamily="34" charset="0"/>
              </a:rPr>
              <a:t>: Existing methods lack an efficient way for organizers to communicate tasks and sessions to interns, leading to confusion and delays.</a:t>
            </a:r>
          </a:p>
          <a:p>
            <a:r>
              <a:rPr lang="en-US" b="1">
                <a:solidFill>
                  <a:srgbClr val="FEFFFF"/>
                </a:solidFill>
                <a:latin typeface="Arial" panose="020B0604020202020204" pitchFamily="34" charset="0"/>
                <a:cs typeface="Arial" panose="020B0604020202020204" pitchFamily="34" charset="0"/>
              </a:rPr>
              <a:t>Manual Intern Profile Management</a:t>
            </a:r>
            <a:r>
              <a:rPr lang="en-US">
                <a:solidFill>
                  <a:srgbClr val="FEFFFF"/>
                </a:solidFill>
                <a:latin typeface="Arial" panose="020B0604020202020204" pitchFamily="34" charset="0"/>
                <a:cs typeface="Arial" panose="020B0604020202020204" pitchFamily="34" charset="0"/>
              </a:rPr>
              <a:t>: The absence of a centralized system for managing intern profiles results in time-consuming and error-prone processes for organizers.</a:t>
            </a:r>
          </a:p>
          <a:p>
            <a:r>
              <a:rPr lang="en-US" b="1">
                <a:solidFill>
                  <a:srgbClr val="FEFFFF"/>
                </a:solidFill>
                <a:latin typeface="Arial" panose="020B0604020202020204" pitchFamily="34" charset="0"/>
                <a:cs typeface="Arial" panose="020B0604020202020204" pitchFamily="34" charset="0"/>
              </a:rPr>
              <a:t>Lack of Data-Driven Insights</a:t>
            </a:r>
            <a:r>
              <a:rPr lang="en-US">
                <a:solidFill>
                  <a:srgbClr val="FEFFFF"/>
                </a:solidFill>
                <a:latin typeface="Arial" panose="020B0604020202020204" pitchFamily="34" charset="0"/>
                <a:cs typeface="Arial" panose="020B0604020202020204" pitchFamily="34" charset="0"/>
              </a:rPr>
              <a:t>: Organizers struggle to gain insights into intern performance and feedback trends due to the absence of data analytics tools, limiting program improvement opportunities.</a:t>
            </a:r>
          </a:p>
          <a:p>
            <a:endParaRPr lang="en-US">
              <a:solidFill>
                <a:srgbClr val="FE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590615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39EE869B-085D-43B3-AED8-9B0655612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0" name="Rectangle 49">
            <a:extLst>
              <a:ext uri="{FF2B5EF4-FFF2-40B4-BE49-F238E27FC236}">
                <a16:creationId xmlns:a16="http://schemas.microsoft.com/office/drawing/2014/main" id="{C54E744A-A072-47AF-981A-3718617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3" name="Picture 42" descr="A hand holding a light bulb&#10;&#10;Description automatically generated">
            <a:extLst>
              <a:ext uri="{FF2B5EF4-FFF2-40B4-BE49-F238E27FC236}">
                <a16:creationId xmlns:a16="http://schemas.microsoft.com/office/drawing/2014/main" id="{FCE8C627-BC13-375B-29CE-8A2930CAC5A6}"/>
              </a:ext>
            </a:extLst>
          </p:cNvPr>
          <p:cNvPicPr>
            <a:picLocks noChangeAspect="1"/>
          </p:cNvPicPr>
          <p:nvPr/>
        </p:nvPicPr>
        <p:blipFill rotWithShape="1">
          <a:blip r:embed="rId2">
            <a:extLst>
              <a:ext uri="{28A0092B-C50C-407E-A947-70E740481C1C}">
                <a14:useLocalDpi xmlns:a14="http://schemas.microsoft.com/office/drawing/2010/main" val="0"/>
              </a:ext>
            </a:extLst>
          </a:blip>
          <a:srcRect l="45581" r="20330" b="-1"/>
          <a:stretch/>
        </p:blipFill>
        <p:spPr>
          <a:xfrm>
            <a:off x="8229598" y="10"/>
            <a:ext cx="3962401" cy="6857990"/>
          </a:xfrm>
          <a:prstGeom prst="rect">
            <a:avLst/>
          </a:prstGeom>
        </p:spPr>
      </p:pic>
      <p:sp>
        <p:nvSpPr>
          <p:cNvPr id="52" name="Freeform 5">
            <a:extLst>
              <a:ext uri="{FF2B5EF4-FFF2-40B4-BE49-F238E27FC236}">
                <a16:creationId xmlns:a16="http://schemas.microsoft.com/office/drawing/2014/main" id="{F0254341-1068-4FB7-8AEF-220C6EB41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C3CE5950-C391-934D-DC8F-C7FDF21141DE}"/>
              </a:ext>
            </a:extLst>
          </p:cNvPr>
          <p:cNvSpPr>
            <a:spLocks noGrp="1"/>
          </p:cNvSpPr>
          <p:nvPr>
            <p:ph type="title"/>
          </p:nvPr>
        </p:nvSpPr>
        <p:spPr>
          <a:xfrm>
            <a:off x="541867" y="787400"/>
            <a:ext cx="7145866" cy="778933"/>
          </a:xfrm>
        </p:spPr>
        <p:txBody>
          <a:bodyPr anchor="ctr">
            <a:normAutofit/>
          </a:bodyPr>
          <a:lstStyle/>
          <a:p>
            <a:r>
              <a:rPr lang="en-US" sz="3200">
                <a:solidFill>
                  <a:srgbClr val="FEFFFF"/>
                </a:solidFill>
                <a:latin typeface="Arial" panose="020B0604020202020204" pitchFamily="34" charset="0"/>
                <a:cs typeface="Arial" panose="020B0604020202020204" pitchFamily="34" charset="0"/>
              </a:rPr>
              <a:t>SOLUTION</a:t>
            </a:r>
          </a:p>
        </p:txBody>
      </p:sp>
      <p:sp>
        <p:nvSpPr>
          <p:cNvPr id="3" name="Content Placeholder 2">
            <a:extLst>
              <a:ext uri="{FF2B5EF4-FFF2-40B4-BE49-F238E27FC236}">
                <a16:creationId xmlns:a16="http://schemas.microsoft.com/office/drawing/2014/main" id="{14A9427D-9F02-505E-91A4-4393A395BCA7}"/>
              </a:ext>
            </a:extLst>
          </p:cNvPr>
          <p:cNvSpPr>
            <a:spLocks noGrp="1"/>
          </p:cNvSpPr>
          <p:nvPr>
            <p:ph idx="1"/>
          </p:nvPr>
        </p:nvSpPr>
        <p:spPr>
          <a:xfrm>
            <a:off x="541866" y="2032000"/>
            <a:ext cx="7145867" cy="3879222"/>
          </a:xfrm>
        </p:spPr>
        <p:txBody>
          <a:bodyPr>
            <a:normAutofit/>
          </a:bodyPr>
          <a:lstStyle/>
          <a:p>
            <a:pPr>
              <a:lnSpc>
                <a:spcPct val="90000"/>
              </a:lnSpc>
            </a:pPr>
            <a:r>
              <a:rPr lang="en-US" sz="1500" b="1">
                <a:solidFill>
                  <a:srgbClr val="FEFFFF"/>
                </a:solidFill>
                <a:latin typeface="Arial" panose="020B0604020202020204" pitchFamily="34" charset="0"/>
                <a:cs typeface="Arial" panose="020B0604020202020204" pitchFamily="34" charset="0"/>
              </a:rPr>
              <a:t>Unified Internship Platform</a:t>
            </a:r>
            <a:r>
              <a:rPr lang="en-US" sz="1500">
                <a:solidFill>
                  <a:srgbClr val="FEFFFF"/>
                </a:solidFill>
                <a:latin typeface="Arial" panose="020B0604020202020204" pitchFamily="34" charset="0"/>
                <a:cs typeface="Arial" panose="020B0604020202020204" pitchFamily="34" charset="0"/>
              </a:rPr>
              <a:t>: Develop a web-based application that serves as a centralized platform for organizers and interns. Organizers can easily create and post tasks, sessions, and announcements, while interns can access these resources in one place.</a:t>
            </a:r>
          </a:p>
          <a:p>
            <a:pPr>
              <a:lnSpc>
                <a:spcPct val="90000"/>
              </a:lnSpc>
            </a:pPr>
            <a:r>
              <a:rPr lang="en-US" sz="1500" b="1">
                <a:solidFill>
                  <a:srgbClr val="FEFFFF"/>
                </a:solidFill>
                <a:latin typeface="Arial" panose="020B0604020202020204" pitchFamily="34" charset="0"/>
                <a:cs typeface="Arial" panose="020B0604020202020204" pitchFamily="34" charset="0"/>
              </a:rPr>
              <a:t>Automated Intern Profile Management</a:t>
            </a:r>
            <a:r>
              <a:rPr lang="en-US" sz="1500">
                <a:solidFill>
                  <a:srgbClr val="FEFFFF"/>
                </a:solidFill>
                <a:latin typeface="Arial" panose="020B0604020202020204" pitchFamily="34" charset="0"/>
                <a:cs typeface="Arial" panose="020B0604020202020204" pitchFamily="34" charset="0"/>
              </a:rPr>
              <a:t>: Implement a user-friendly interface for organizers to manage intern profiles. Allow them to create, update, and delete intern profiles, including details such as personal information, skills, and progress, all within the application.</a:t>
            </a:r>
          </a:p>
          <a:p>
            <a:pPr>
              <a:lnSpc>
                <a:spcPct val="90000"/>
              </a:lnSpc>
            </a:pPr>
            <a:r>
              <a:rPr lang="en-US" sz="1500" b="1">
                <a:solidFill>
                  <a:srgbClr val="FEFFFF"/>
                </a:solidFill>
                <a:latin typeface="Arial" panose="020B0604020202020204" pitchFamily="34" charset="0"/>
                <a:cs typeface="Arial" panose="020B0604020202020204" pitchFamily="34" charset="0"/>
              </a:rPr>
              <a:t>Data Analytics Dashboard</a:t>
            </a:r>
            <a:r>
              <a:rPr lang="en-US" sz="1500">
                <a:solidFill>
                  <a:srgbClr val="FEFFFF"/>
                </a:solidFill>
                <a:latin typeface="Arial" panose="020B0604020202020204" pitchFamily="34" charset="0"/>
                <a:cs typeface="Arial" panose="020B0604020202020204" pitchFamily="34" charset="0"/>
              </a:rPr>
              <a:t>: Integrate a data analytics dashboard that provides organizers with real-time insights into intern performance and feedback. Use data visualization techniques to display key metrics, such as task completion rates, feedback sentiment analysis, and attendance records. This will empower organizers to make informed decisions and optimize the internship program.</a:t>
            </a:r>
          </a:p>
          <a:p>
            <a:pPr>
              <a:lnSpc>
                <a:spcPct val="90000"/>
              </a:lnSpc>
            </a:pPr>
            <a:endParaRPr lang="en-US" sz="1500">
              <a:solidFill>
                <a:srgbClr val="FE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844213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39EE869B-085D-43B3-AED8-9B0655612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57" name="Rectangle 2056">
            <a:extLst>
              <a:ext uri="{FF2B5EF4-FFF2-40B4-BE49-F238E27FC236}">
                <a16:creationId xmlns:a16="http://schemas.microsoft.com/office/drawing/2014/main" id="{C54E744A-A072-47AF-981A-3718617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050" name="Picture 2" descr="Emerging Technologies 2030">
            <a:extLst>
              <a:ext uri="{FF2B5EF4-FFF2-40B4-BE49-F238E27FC236}">
                <a16:creationId xmlns:a16="http://schemas.microsoft.com/office/drawing/2014/main" id="{32201DAE-A8A9-9789-7B55-B35FE2AF6F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826" r="27107"/>
          <a:stretch/>
        </p:blipFill>
        <p:spPr bwMode="auto">
          <a:xfrm>
            <a:off x="8229598" y="10"/>
            <a:ext cx="3962401"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9" name="Freeform 5">
            <a:extLst>
              <a:ext uri="{FF2B5EF4-FFF2-40B4-BE49-F238E27FC236}">
                <a16:creationId xmlns:a16="http://schemas.microsoft.com/office/drawing/2014/main" id="{F0254341-1068-4FB7-8AEF-220C6EB41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A35F9DD-9488-DF1F-02F1-60B4056D4020}"/>
              </a:ext>
            </a:extLst>
          </p:cNvPr>
          <p:cNvSpPr>
            <a:spLocks noGrp="1"/>
          </p:cNvSpPr>
          <p:nvPr>
            <p:ph type="title"/>
          </p:nvPr>
        </p:nvSpPr>
        <p:spPr>
          <a:xfrm>
            <a:off x="541867" y="787400"/>
            <a:ext cx="7145866" cy="778933"/>
          </a:xfrm>
        </p:spPr>
        <p:txBody>
          <a:bodyPr anchor="ctr">
            <a:normAutofit/>
          </a:bodyPr>
          <a:lstStyle/>
          <a:p>
            <a:r>
              <a:rPr lang="en-US" sz="3200">
                <a:solidFill>
                  <a:srgbClr val="FEFFFF"/>
                </a:solidFill>
                <a:latin typeface="Arial" panose="020B0604020202020204" pitchFamily="34" charset="0"/>
                <a:cs typeface="Arial" panose="020B0604020202020204" pitchFamily="34" charset="0"/>
              </a:rPr>
              <a:t>TOOLS AND TECHNOLOGIES USED</a:t>
            </a:r>
          </a:p>
        </p:txBody>
      </p:sp>
      <p:graphicFrame>
        <p:nvGraphicFramePr>
          <p:cNvPr id="19" name="Content Placeholder 2">
            <a:extLst>
              <a:ext uri="{FF2B5EF4-FFF2-40B4-BE49-F238E27FC236}">
                <a16:creationId xmlns:a16="http://schemas.microsoft.com/office/drawing/2014/main" id="{9423E69B-58E8-9DCA-D1C7-1654DB79AC0B}"/>
              </a:ext>
            </a:extLst>
          </p:cNvPr>
          <p:cNvGraphicFramePr>
            <a:graphicFrameLocks noGrp="1"/>
          </p:cNvGraphicFramePr>
          <p:nvPr>
            <p:ph idx="1"/>
            <p:extLst>
              <p:ext uri="{D42A27DB-BD31-4B8C-83A1-F6EECF244321}">
                <p14:modId xmlns:p14="http://schemas.microsoft.com/office/powerpoint/2010/main" val="176616937"/>
              </p:ext>
            </p:extLst>
          </p:nvPr>
        </p:nvGraphicFramePr>
        <p:xfrm>
          <a:off x="541866" y="2032000"/>
          <a:ext cx="7145867" cy="3879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032366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763516C8-F227-4B77-9AA7-61B9A0B78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DEA88E-F90D-9252-2DEB-172F35060A1B}"/>
              </a:ext>
            </a:extLst>
          </p:cNvPr>
          <p:cNvSpPr>
            <a:spLocks noGrp="1"/>
          </p:cNvSpPr>
          <p:nvPr>
            <p:ph type="title"/>
          </p:nvPr>
        </p:nvSpPr>
        <p:spPr>
          <a:xfrm>
            <a:off x="7534655" y="646148"/>
            <a:ext cx="4092173" cy="1324340"/>
          </a:xfrm>
        </p:spPr>
        <p:txBody>
          <a:bodyPr vert="horz" lIns="91440" tIns="45720" rIns="91440" bIns="45720" rtlCol="0" anchor="b">
            <a:normAutofit/>
          </a:bodyPr>
          <a:lstStyle/>
          <a:p>
            <a:r>
              <a:rPr lang="en-US" sz="2800" b="0" i="0" dirty="0"/>
              <a:t>    </a:t>
            </a:r>
            <a:r>
              <a:rPr lang="en-US" sz="2800" dirty="0"/>
              <a:t>CLASS</a:t>
            </a:r>
            <a:r>
              <a:rPr lang="en-US" sz="2800" b="0" i="0" dirty="0"/>
              <a:t> DIAGRAM</a:t>
            </a:r>
          </a:p>
        </p:txBody>
      </p:sp>
      <p:sp>
        <p:nvSpPr>
          <p:cNvPr id="17" name="Rectangle 16">
            <a:extLst>
              <a:ext uri="{FF2B5EF4-FFF2-40B4-BE49-F238E27FC236}">
                <a16:creationId xmlns:a16="http://schemas.microsoft.com/office/drawing/2014/main" id="{D91B420C-C4C8-44DF-96B2-FBD101464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descr="A diagram of a computer&#10;&#10;Description automatically generated">
            <a:extLst>
              <a:ext uri="{FF2B5EF4-FFF2-40B4-BE49-F238E27FC236}">
                <a16:creationId xmlns:a16="http://schemas.microsoft.com/office/drawing/2014/main" id="{9555EE8D-9568-10C9-6D2C-F4D028019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3963"/>
            <a:ext cx="6333827" cy="6854038"/>
          </a:xfrm>
          <a:prstGeom prst="rect">
            <a:avLst/>
          </a:prstGeom>
        </p:spPr>
      </p:pic>
      <p:sp>
        <p:nvSpPr>
          <p:cNvPr id="10" name="TextBox 9">
            <a:extLst>
              <a:ext uri="{FF2B5EF4-FFF2-40B4-BE49-F238E27FC236}">
                <a16:creationId xmlns:a16="http://schemas.microsoft.com/office/drawing/2014/main" id="{7468A77E-A7EA-495D-FC77-EDDD26BE1DAB}"/>
              </a:ext>
            </a:extLst>
          </p:cNvPr>
          <p:cNvSpPr txBox="1"/>
          <p:nvPr/>
        </p:nvSpPr>
        <p:spPr>
          <a:xfrm>
            <a:off x="7532950" y="2255492"/>
            <a:ext cx="4093878" cy="3521740"/>
          </a:xfrm>
          <a:prstGeom prst="rect">
            <a:avLst/>
          </a:prstGeom>
        </p:spPr>
        <p:txBody>
          <a:bodyPr vert="horz" lIns="91440" tIns="45720" rIns="91440" bIns="45720" rtlCol="0">
            <a:normAutofit/>
          </a:bodyPr>
          <a:lstStyle/>
          <a:p>
            <a:pPr>
              <a:spcBef>
                <a:spcPts val="1000"/>
              </a:spcBef>
              <a:buClr>
                <a:schemeClr val="accent1"/>
              </a:buClr>
            </a:pPr>
            <a:r>
              <a:rPr lang="en-US" dirty="0">
                <a:solidFill>
                  <a:schemeClr val="tx1">
                    <a:lumMod val="75000"/>
                    <a:lumOff val="25000"/>
                  </a:schemeClr>
                </a:solidFill>
              </a:rPr>
              <a:t>Entities:</a:t>
            </a:r>
          </a:p>
          <a:p>
            <a:pPr>
              <a:spcBef>
                <a:spcPts val="1000"/>
              </a:spcBef>
              <a:buClr>
                <a:schemeClr val="accent1"/>
              </a:buClr>
              <a:buFont typeface="Wingdings 3" charset="2"/>
              <a:buChar char=""/>
            </a:pPr>
            <a:r>
              <a:rPr lang="en-US" dirty="0">
                <a:solidFill>
                  <a:schemeClr val="tx1">
                    <a:lumMod val="75000"/>
                    <a:lumOff val="25000"/>
                  </a:schemeClr>
                </a:solidFill>
              </a:rPr>
              <a:t>User</a:t>
            </a:r>
          </a:p>
          <a:p>
            <a:pPr>
              <a:spcBef>
                <a:spcPts val="1000"/>
              </a:spcBef>
              <a:buClr>
                <a:schemeClr val="accent1"/>
              </a:buClr>
              <a:buFont typeface="Wingdings 3" charset="2"/>
              <a:buChar char=""/>
            </a:pPr>
            <a:r>
              <a:rPr lang="en-US" dirty="0">
                <a:solidFill>
                  <a:schemeClr val="tx1">
                    <a:lumMod val="75000"/>
                    <a:lumOff val="25000"/>
                  </a:schemeClr>
                </a:solidFill>
              </a:rPr>
              <a:t>Session</a:t>
            </a:r>
          </a:p>
          <a:p>
            <a:pPr>
              <a:spcBef>
                <a:spcPts val="1000"/>
              </a:spcBef>
              <a:buClr>
                <a:schemeClr val="accent1"/>
              </a:buClr>
              <a:buFont typeface="Wingdings 3" charset="2"/>
              <a:buChar char=""/>
            </a:pPr>
            <a:r>
              <a:rPr lang="en-US" dirty="0">
                <a:solidFill>
                  <a:schemeClr val="tx1">
                    <a:lumMod val="75000"/>
                    <a:lumOff val="25000"/>
                  </a:schemeClr>
                </a:solidFill>
              </a:rPr>
              <a:t>Task</a:t>
            </a:r>
          </a:p>
          <a:p>
            <a:pPr>
              <a:spcBef>
                <a:spcPts val="1000"/>
              </a:spcBef>
              <a:buClr>
                <a:schemeClr val="accent1"/>
              </a:buClr>
              <a:buFont typeface="Wingdings 3" charset="2"/>
              <a:buChar char=""/>
            </a:pPr>
            <a:r>
              <a:rPr lang="en-US" dirty="0">
                <a:solidFill>
                  <a:schemeClr val="tx1">
                    <a:lumMod val="75000"/>
                    <a:lumOff val="25000"/>
                  </a:schemeClr>
                </a:solidFill>
              </a:rPr>
              <a:t>Feedback</a:t>
            </a:r>
          </a:p>
        </p:txBody>
      </p:sp>
    </p:spTree>
    <p:extLst>
      <p:ext uri="{BB962C8B-B14F-4D97-AF65-F5344CB8AC3E}">
        <p14:creationId xmlns:p14="http://schemas.microsoft.com/office/powerpoint/2010/main" val="96221026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4619543" cy="6854038"/>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DEA88E-F90D-9252-2DEB-172F35060A1B}"/>
              </a:ext>
            </a:extLst>
          </p:cNvPr>
          <p:cNvSpPr>
            <a:spLocks noGrp="1"/>
          </p:cNvSpPr>
          <p:nvPr>
            <p:ph type="title"/>
          </p:nvPr>
        </p:nvSpPr>
        <p:spPr>
          <a:xfrm>
            <a:off x="329185" y="965147"/>
            <a:ext cx="3650279" cy="1259894"/>
          </a:xfrm>
        </p:spPr>
        <p:txBody>
          <a:bodyPr vert="horz" lIns="91440" tIns="45720" rIns="91440" bIns="45720" rtlCol="0" anchor="t">
            <a:normAutofit/>
          </a:bodyPr>
          <a:lstStyle/>
          <a:p>
            <a:r>
              <a:rPr lang="en-US" b="0" i="0" dirty="0"/>
              <a:t>    WORKFLOW</a:t>
            </a:r>
          </a:p>
        </p:txBody>
      </p:sp>
      <p:sp>
        <p:nvSpPr>
          <p:cNvPr id="10" name="TextBox 9">
            <a:extLst>
              <a:ext uri="{FF2B5EF4-FFF2-40B4-BE49-F238E27FC236}">
                <a16:creationId xmlns:a16="http://schemas.microsoft.com/office/drawing/2014/main" id="{7468A77E-A7EA-495D-FC77-EDDD26BE1DAB}"/>
              </a:ext>
            </a:extLst>
          </p:cNvPr>
          <p:cNvSpPr txBox="1"/>
          <p:nvPr/>
        </p:nvSpPr>
        <p:spPr>
          <a:xfrm>
            <a:off x="649225" y="2133600"/>
            <a:ext cx="3650278" cy="3759253"/>
          </a:xfrm>
          <a:prstGeom prst="rect">
            <a:avLst/>
          </a:prstGeom>
        </p:spPr>
        <p:txBody>
          <a:bodyPr vert="horz" lIns="91440" tIns="45720" rIns="91440" bIns="45720" rtlCol="0">
            <a:normAutofit/>
          </a:bodyPr>
          <a:lstStyle/>
          <a:p>
            <a:pPr>
              <a:spcBef>
                <a:spcPts val="1000"/>
              </a:spcBef>
              <a:buClr>
                <a:schemeClr val="accent1"/>
              </a:buClr>
            </a:pPr>
            <a:endParaRPr lang="en-US" dirty="0">
              <a:solidFill>
                <a:schemeClr val="tx1">
                  <a:lumMod val="75000"/>
                  <a:lumOff val="25000"/>
                </a:schemeClr>
              </a:solidFill>
            </a:endParaRPr>
          </a:p>
        </p:txBody>
      </p:sp>
      <p:pic>
        <p:nvPicPr>
          <p:cNvPr id="3" name="Content Placeholder 4" descr="A screenshot of a computer screen&#10;&#10;Description automatically generated">
            <a:extLst>
              <a:ext uri="{FF2B5EF4-FFF2-40B4-BE49-F238E27FC236}">
                <a16:creationId xmlns:a16="http://schemas.microsoft.com/office/drawing/2014/main" id="{3BAEE68F-0F30-CCA1-3C95-355B35BA42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96327" y="243840"/>
            <a:ext cx="7276699" cy="6400800"/>
          </a:xfrm>
        </p:spPr>
      </p:pic>
      <p:pic>
        <p:nvPicPr>
          <p:cNvPr id="5" name="Picture 2" descr="Workflow Design Software | What does a Workflow Design Tool Do?">
            <a:extLst>
              <a:ext uri="{FF2B5EF4-FFF2-40B4-BE49-F238E27FC236}">
                <a16:creationId xmlns:a16="http://schemas.microsoft.com/office/drawing/2014/main" id="{0284ACAC-E508-FA2C-ECF9-0DCF7AF4C0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934" y="2713452"/>
            <a:ext cx="4266274" cy="2402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17273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9" name="Rectangle 6168">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Good software architecture training - High Tech Institute in Eindhoven">
            <a:extLst>
              <a:ext uri="{FF2B5EF4-FFF2-40B4-BE49-F238E27FC236}">
                <a16:creationId xmlns:a16="http://schemas.microsoft.com/office/drawing/2014/main" id="{AA9CEB2E-E502-91FE-64FF-07C15CE375ED}"/>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r="11111"/>
          <a:stretch/>
        </p:blipFill>
        <p:spPr bwMode="auto">
          <a:xfrm>
            <a:off x="-8825" y="-561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91ACDF-AF1D-9A57-6199-BBF421CAF67E}"/>
              </a:ext>
            </a:extLst>
          </p:cNvPr>
          <p:cNvSpPr>
            <a:spLocks noGrp="1"/>
          </p:cNvSpPr>
          <p:nvPr>
            <p:ph type="title"/>
          </p:nvPr>
        </p:nvSpPr>
        <p:spPr>
          <a:xfrm>
            <a:off x="2034125" y="1185372"/>
            <a:ext cx="8911687" cy="1280890"/>
          </a:xfrm>
        </p:spPr>
        <p:txBody>
          <a:bodyPr>
            <a:normAutofit/>
          </a:bodyPr>
          <a:lstStyle/>
          <a:p>
            <a:r>
              <a:rPr lang="en-US" dirty="0">
                <a:solidFill>
                  <a:srgbClr val="FFFFFF"/>
                </a:solidFill>
                <a:latin typeface="Arial" panose="020B0604020202020204" pitchFamily="34" charset="0"/>
                <a:cs typeface="Arial" panose="020B0604020202020204" pitchFamily="34" charset="0"/>
              </a:rPr>
              <a:t>ARCHITECTURE</a:t>
            </a:r>
          </a:p>
        </p:txBody>
      </p:sp>
      <p:pic>
        <p:nvPicPr>
          <p:cNvPr id="13" name="Content Placeholder 12" descr="A diagram of a library&#10;&#10;Description automatically generated">
            <a:extLst>
              <a:ext uri="{FF2B5EF4-FFF2-40B4-BE49-F238E27FC236}">
                <a16:creationId xmlns:a16="http://schemas.microsoft.com/office/drawing/2014/main" id="{F59E58FF-687E-1AF6-0B7A-93F4566A194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9738"/>
          <a:stretch/>
        </p:blipFill>
        <p:spPr>
          <a:xfrm>
            <a:off x="2171700" y="2529111"/>
            <a:ext cx="7848600" cy="2106390"/>
          </a:xfrm>
        </p:spPr>
      </p:pic>
    </p:spTree>
    <p:extLst>
      <p:ext uri="{BB962C8B-B14F-4D97-AF65-F5344CB8AC3E}">
        <p14:creationId xmlns:p14="http://schemas.microsoft.com/office/powerpoint/2010/main" val="240785453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13" name="Picture 12" descr="A diagram of a computer and a tablet&#10;&#10;Description automatically generated">
            <a:extLst>
              <a:ext uri="{FF2B5EF4-FFF2-40B4-BE49-F238E27FC236}">
                <a16:creationId xmlns:a16="http://schemas.microsoft.com/office/drawing/2014/main" id="{B0467FF7-5F91-A507-EF05-C94A7E3C6F42}"/>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16363" b="-1"/>
          <a:stretch/>
        </p:blipFill>
        <p:spPr>
          <a:xfrm>
            <a:off x="20" y="10"/>
            <a:ext cx="12191980" cy="6857990"/>
          </a:xfrm>
          <a:prstGeom prst="rect">
            <a:avLst/>
          </a:prstGeom>
        </p:spPr>
      </p:pic>
      <p:sp>
        <p:nvSpPr>
          <p:cNvPr id="8213" name="Freeform 5">
            <a:extLst>
              <a:ext uri="{FF2B5EF4-FFF2-40B4-BE49-F238E27FC236}">
                <a16:creationId xmlns:a16="http://schemas.microsoft.com/office/drawing/2014/main" id="{201543D1-8AF1-41DA-AB4A-ECE74D355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0391775" cy="6858000"/>
          </a:xfrm>
          <a:custGeom>
            <a:avLst/>
            <a:gdLst>
              <a:gd name="T0" fmla="*/ 0 w 2184"/>
              <a:gd name="T1" fmla="*/ 1441 h 1441"/>
              <a:gd name="T2" fmla="*/ 1482 w 2184"/>
              <a:gd name="T3" fmla="*/ 1441 h 1441"/>
              <a:gd name="T4" fmla="*/ 2161 w 2184"/>
              <a:gd name="T5" fmla="*/ 762 h 1441"/>
              <a:gd name="T6" fmla="*/ 2161 w 2184"/>
              <a:gd name="T7" fmla="*/ 678 h 1441"/>
              <a:gd name="T8" fmla="*/ 1483 w 2184"/>
              <a:gd name="T9" fmla="*/ 0 h 1441"/>
              <a:gd name="T10" fmla="*/ 0 w 2184"/>
              <a:gd name="T11" fmla="*/ 0 h 1441"/>
              <a:gd name="T12" fmla="*/ 0 w 2184"/>
              <a:gd name="T13" fmla="*/ 1441 h 1441"/>
            </a:gdLst>
            <a:ahLst/>
            <a:cxnLst>
              <a:cxn ang="0">
                <a:pos x="T0" y="T1"/>
              </a:cxn>
              <a:cxn ang="0">
                <a:pos x="T2" y="T3"/>
              </a:cxn>
              <a:cxn ang="0">
                <a:pos x="T4" y="T5"/>
              </a:cxn>
              <a:cxn ang="0">
                <a:pos x="T6" y="T7"/>
              </a:cxn>
              <a:cxn ang="0">
                <a:pos x="T8" y="T9"/>
              </a:cxn>
              <a:cxn ang="0">
                <a:pos x="T10" y="T11"/>
              </a:cxn>
              <a:cxn ang="0">
                <a:pos x="T12" y="T13"/>
              </a:cxn>
            </a:cxnLst>
            <a:rect l="0" t="0" r="r" b="b"/>
            <a:pathLst>
              <a:path w="2184" h="1441">
                <a:moveTo>
                  <a:pt x="0" y="1441"/>
                </a:moveTo>
                <a:cubicBezTo>
                  <a:pt x="1482" y="1441"/>
                  <a:pt x="1482" y="1441"/>
                  <a:pt x="1482" y="1441"/>
                </a:cubicBezTo>
                <a:cubicBezTo>
                  <a:pt x="2161" y="762"/>
                  <a:pt x="2161" y="762"/>
                  <a:pt x="2161" y="762"/>
                </a:cubicBezTo>
                <a:cubicBezTo>
                  <a:pt x="2184" y="739"/>
                  <a:pt x="2184" y="701"/>
                  <a:pt x="2161" y="678"/>
                </a:cubicBezTo>
                <a:cubicBezTo>
                  <a:pt x="1483" y="0"/>
                  <a:pt x="1483" y="0"/>
                  <a:pt x="1483" y="0"/>
                </a:cubicBezTo>
                <a:cubicBezTo>
                  <a:pt x="0" y="0"/>
                  <a:pt x="0" y="0"/>
                  <a:pt x="0" y="0"/>
                </a:cubicBezTo>
                <a:lnTo>
                  <a:pt x="0" y="1441"/>
                </a:lnTo>
                <a:close/>
              </a:path>
            </a:pathLst>
          </a:custGeom>
          <a:solidFill>
            <a:schemeClr val="tx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C3CE5950-C391-934D-DC8F-C7FDF21141DE}"/>
              </a:ext>
            </a:extLst>
          </p:cNvPr>
          <p:cNvSpPr>
            <a:spLocks noGrp="1"/>
          </p:cNvSpPr>
          <p:nvPr>
            <p:ph type="title"/>
          </p:nvPr>
        </p:nvSpPr>
        <p:spPr>
          <a:xfrm>
            <a:off x="541867" y="626533"/>
            <a:ext cx="7128933" cy="1278467"/>
          </a:xfrm>
        </p:spPr>
        <p:txBody>
          <a:bodyPr anchor="ctr">
            <a:normAutofit/>
          </a:bodyPr>
          <a:lstStyle/>
          <a:p>
            <a:r>
              <a:rPr lang="en-US" sz="3200">
                <a:solidFill>
                  <a:srgbClr val="FEFFFF"/>
                </a:solidFill>
                <a:latin typeface="Arial" panose="020B0604020202020204" pitchFamily="34" charset="0"/>
                <a:cs typeface="Arial" panose="020B0604020202020204" pitchFamily="34" charset="0"/>
              </a:rPr>
              <a:t>CLASS DIAGRAM(DRAW.IO)</a:t>
            </a:r>
          </a:p>
        </p:txBody>
      </p:sp>
      <p:sp>
        <p:nvSpPr>
          <p:cNvPr id="3" name="Content Placeholder 2">
            <a:extLst>
              <a:ext uri="{FF2B5EF4-FFF2-40B4-BE49-F238E27FC236}">
                <a16:creationId xmlns:a16="http://schemas.microsoft.com/office/drawing/2014/main" id="{14A9427D-9F02-505E-91A4-4393A395BCA7}"/>
              </a:ext>
            </a:extLst>
          </p:cNvPr>
          <p:cNvSpPr>
            <a:spLocks noGrp="1"/>
          </p:cNvSpPr>
          <p:nvPr>
            <p:ph idx="1"/>
          </p:nvPr>
        </p:nvSpPr>
        <p:spPr>
          <a:xfrm>
            <a:off x="541868" y="2133599"/>
            <a:ext cx="7493000" cy="3809999"/>
          </a:xfrm>
        </p:spPr>
        <p:txBody>
          <a:bodyPr>
            <a:normAutofit/>
          </a:bodyPr>
          <a:lstStyle/>
          <a:p>
            <a:r>
              <a:rPr lang="en-US" b="1">
                <a:solidFill>
                  <a:srgbClr val="FEFFFF"/>
                </a:solidFill>
                <a:latin typeface="Arial" panose="020B0604020202020204" pitchFamily="34" charset="0"/>
                <a:cs typeface="Arial" panose="020B0604020202020204" pitchFamily="34" charset="0"/>
              </a:rPr>
              <a:t>Diagramming Tool</a:t>
            </a:r>
            <a:r>
              <a:rPr lang="en-US">
                <a:solidFill>
                  <a:srgbClr val="FEFFFF"/>
                </a:solidFill>
                <a:latin typeface="Arial" panose="020B0604020202020204" pitchFamily="34" charset="0"/>
                <a:cs typeface="Arial" panose="020B0604020202020204" pitchFamily="34" charset="0"/>
              </a:rPr>
              <a:t>: draw.io is a diagramming tool used for creating various types of diagrams, such as flowcharts, network diagrams, and UML diagrams.</a:t>
            </a:r>
          </a:p>
          <a:p>
            <a:r>
              <a:rPr lang="en-US" b="1">
                <a:solidFill>
                  <a:srgbClr val="FEFFFF"/>
                </a:solidFill>
                <a:latin typeface="Arial" panose="020B0604020202020204" pitchFamily="34" charset="0"/>
                <a:cs typeface="Arial" panose="020B0604020202020204" pitchFamily="34" charset="0"/>
              </a:rPr>
              <a:t>Customization</a:t>
            </a:r>
            <a:r>
              <a:rPr lang="en-US">
                <a:solidFill>
                  <a:srgbClr val="FEFFFF"/>
                </a:solidFill>
                <a:latin typeface="Arial" panose="020B0604020202020204" pitchFamily="34" charset="0"/>
                <a:cs typeface="Arial" panose="020B0604020202020204" pitchFamily="34" charset="0"/>
              </a:rPr>
              <a:t>: Users can customize shapes, colors, and styles to create visually appealing diagrams tailored to their needs.</a:t>
            </a:r>
          </a:p>
          <a:p>
            <a:r>
              <a:rPr lang="en-US" b="1">
                <a:solidFill>
                  <a:srgbClr val="FEFFFF"/>
                </a:solidFill>
                <a:latin typeface="Arial" panose="020B0604020202020204" pitchFamily="34" charset="0"/>
                <a:cs typeface="Arial" panose="020B0604020202020204" pitchFamily="34" charset="0"/>
              </a:rPr>
              <a:t>Collaboration</a:t>
            </a:r>
            <a:r>
              <a:rPr lang="en-US">
                <a:solidFill>
                  <a:srgbClr val="FEFFFF"/>
                </a:solidFill>
                <a:latin typeface="Arial" panose="020B0604020202020204" pitchFamily="34" charset="0"/>
                <a:cs typeface="Arial" panose="020B0604020202020204" pitchFamily="34" charset="0"/>
              </a:rPr>
              <a:t>: draw.io offers collaboration features that enable multiple users to work on the same diagram simultaneously, making it suitable for team projects.</a:t>
            </a:r>
          </a:p>
          <a:p>
            <a:endParaRPr lang="en-US">
              <a:solidFill>
                <a:srgbClr val="FE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644815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17DF5E00561C44CB99001DBCD0EE664" ma:contentTypeVersion="11" ma:contentTypeDescription="Create a new document." ma:contentTypeScope="" ma:versionID="0d2091ffab2740567a873fec05f50908">
  <xsd:schema xmlns:xsd="http://www.w3.org/2001/XMLSchema" xmlns:xs="http://www.w3.org/2001/XMLSchema" xmlns:p="http://schemas.microsoft.com/office/2006/metadata/properties" xmlns:ns3="b748cda7-53af-444c-bee7-5e3497a5e7ac" xmlns:ns4="173717c3-3077-4648-a3c1-5b702f4c607e" targetNamespace="http://schemas.microsoft.com/office/2006/metadata/properties" ma:root="true" ma:fieldsID="d49a7d98306b91c288ee2059f670662a" ns3:_="" ns4:_="">
    <xsd:import namespace="b748cda7-53af-444c-bee7-5e3497a5e7ac"/>
    <xsd:import namespace="173717c3-3077-4648-a3c1-5b702f4c607e"/>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48cda7-53af-444c-bee7-5e3497a5e7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73717c3-3077-4648-a3c1-5b702f4c607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b748cda7-53af-444c-bee7-5e3497a5e7ac" xsi:nil="true"/>
  </documentManagement>
</p:properties>
</file>

<file path=customXml/itemProps1.xml><?xml version="1.0" encoding="utf-8"?>
<ds:datastoreItem xmlns:ds="http://schemas.openxmlformats.org/officeDocument/2006/customXml" ds:itemID="{5CACE017-A79D-41E1-8CFD-8E3184C80195}">
  <ds:schemaRefs>
    <ds:schemaRef ds:uri="http://schemas.microsoft.com/sharepoint/v3/contenttype/forms"/>
  </ds:schemaRefs>
</ds:datastoreItem>
</file>

<file path=customXml/itemProps2.xml><?xml version="1.0" encoding="utf-8"?>
<ds:datastoreItem xmlns:ds="http://schemas.openxmlformats.org/officeDocument/2006/customXml" ds:itemID="{C8D30B27-AFE0-4F4E-B32A-3C504654FDAE}">
  <ds:schemaRefs>
    <ds:schemaRef ds:uri="173717c3-3077-4648-a3c1-5b702f4c607e"/>
    <ds:schemaRef ds:uri="b748cda7-53af-444c-bee7-5e3497a5e7a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35E2E3E-FE89-4096-8AB3-1B1EE8EFC505}">
  <ds:schemaRefs>
    <ds:schemaRef ds:uri="http://purl.org/dc/dcmitype/"/>
    <ds:schemaRef ds:uri="b748cda7-53af-444c-bee7-5e3497a5e7ac"/>
    <ds:schemaRef ds:uri="http://schemas.microsoft.com/office/2006/documentManagement/types"/>
    <ds:schemaRef ds:uri="http://purl.org/dc/terms/"/>
    <ds:schemaRef ds:uri="http://purl.org/dc/elements/1.1/"/>
    <ds:schemaRef ds:uri="http://schemas.openxmlformats.org/package/2006/metadata/core-properties"/>
    <ds:schemaRef ds:uri="http://schemas.microsoft.com/office/infopath/2007/PartnerControls"/>
    <ds:schemaRef ds:uri="173717c3-3077-4648-a3c1-5b702f4c607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Wisp</Template>
  <TotalTime>191</TotalTime>
  <Words>1024</Words>
  <Application>Microsoft Office PowerPoint</Application>
  <PresentationFormat>Widescreen</PresentationFormat>
  <Paragraphs>71</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Century Gothic</vt:lpstr>
      <vt:lpstr>Söhne</vt:lpstr>
      <vt:lpstr>Wingdings 3</vt:lpstr>
      <vt:lpstr>Wisp</vt:lpstr>
      <vt:lpstr>INTERN APPLICATION</vt:lpstr>
      <vt:lpstr>INTRODUCTION</vt:lpstr>
      <vt:lpstr>PROBLEM STATEMENT</vt:lpstr>
      <vt:lpstr>SOLUTION</vt:lpstr>
      <vt:lpstr>TOOLS AND TECHNOLOGIES USED</vt:lpstr>
      <vt:lpstr>    CLASS DIAGRAM</vt:lpstr>
      <vt:lpstr>    WORKFLOW</vt:lpstr>
      <vt:lpstr>ARCHITECTURE</vt:lpstr>
      <vt:lpstr>CLASS DIAGRAM(DRAW.IO)</vt:lpstr>
      <vt:lpstr>UI/UX DESIGN(FIGMA)</vt:lpstr>
      <vt:lpstr>DATABASE(MS SQL SERVER)</vt:lpstr>
      <vt:lpstr>BACK-END(SPRINGBOOT)</vt:lpstr>
      <vt:lpstr>FRONT-END(REACTJS)</vt:lpstr>
      <vt:lpstr>UI DESIGN</vt:lpstr>
      <vt:lpstr>DEMO</vt:lpstr>
      <vt:lpstr>ADVANTAGES</vt:lpstr>
      <vt:lpstr>FUTURE ENHANCEMENTS</vt:lpstr>
      <vt:lpstr>LEARNING AND OUTCOMES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 APPLICATION</dc:title>
  <dc:creator>Vinitha P</dc:creator>
  <cp:lastModifiedBy>Logeshwaran S</cp:lastModifiedBy>
  <cp:revision>3</cp:revision>
  <dcterms:created xsi:type="dcterms:W3CDTF">2023-09-10T18:12:17Z</dcterms:created>
  <dcterms:modified xsi:type="dcterms:W3CDTF">2023-09-10T22:20:21Z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0x010100E17DF5E00561C44CB99001DBCD0EE664</vt:lpwstr>
  </property>
</Properties>
</file>